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0" r:id="rId5"/>
    <p:sldId id="281" r:id="rId6"/>
    <p:sldId id="279" r:id="rId7"/>
    <p:sldId id="274" r:id="rId8"/>
    <p:sldId id="282" r:id="rId9"/>
    <p:sldId id="283" r:id="rId10"/>
    <p:sldId id="294" r:id="rId11"/>
    <p:sldId id="262" r:id="rId12"/>
    <p:sldId id="295" r:id="rId13"/>
    <p:sldId id="296" r:id="rId14"/>
    <p:sldId id="297" r:id="rId15"/>
    <p:sldId id="288" r:id="rId16"/>
    <p:sldId id="298" r:id="rId17"/>
    <p:sldId id="293" r:id="rId18"/>
    <p:sldId id="291" r:id="rId19"/>
    <p:sldId id="292" r:id="rId20"/>
    <p:sldId id="264" r:id="rId21"/>
    <p:sldId id="290" r:id="rId22"/>
    <p:sldId id="313" r:id="rId23"/>
    <p:sldId id="312" r:id="rId24"/>
    <p:sldId id="314" r:id="rId25"/>
    <p:sldId id="289" r:id="rId26"/>
    <p:sldId id="265" r:id="rId27"/>
    <p:sldId id="300" r:id="rId28"/>
    <p:sldId id="299" r:id="rId29"/>
    <p:sldId id="270" r:id="rId30"/>
    <p:sldId id="267" r:id="rId31"/>
    <p:sldId id="303" r:id="rId32"/>
    <p:sldId id="268" r:id="rId33"/>
    <p:sldId id="304" r:id="rId34"/>
    <p:sldId id="309" r:id="rId35"/>
    <p:sldId id="301" r:id="rId36"/>
    <p:sldId id="306" r:id="rId37"/>
    <p:sldId id="302" r:id="rId38"/>
    <p:sldId id="307" r:id="rId39"/>
    <p:sldId id="310" r:id="rId40"/>
    <p:sldId id="320" r:id="rId41"/>
    <p:sldId id="271" r:id="rId42"/>
    <p:sldId id="315" r:id="rId43"/>
    <p:sldId id="317" r:id="rId44"/>
    <p:sldId id="318" r:id="rId45"/>
    <p:sldId id="319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644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0" y="3429000"/>
            <a:ext cx="3733800" cy="2743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3429000"/>
            <a:ext cx="3733800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886200"/>
            <a:ext cx="3733800" cy="1470025"/>
          </a:xfrm>
        </p:spPr>
        <p:txBody>
          <a:bodyPr/>
          <a:lstStyle>
            <a:lvl1pPr algn="r"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EL TITULO DEL CURSO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0" y="3886200"/>
            <a:ext cx="38100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ERICK CARDENAS, Ph.D.</a:t>
            </a:r>
          </a:p>
          <a:p>
            <a:r>
              <a:rPr lang="en-US" dirty="0" smtClean="0"/>
              <a:t>Michigan State University</a:t>
            </a:r>
          </a:p>
          <a:p>
            <a:r>
              <a:rPr lang="en-US" dirty="0" err="1" smtClean="0"/>
              <a:t>Fecha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" y="228600"/>
            <a:ext cx="7772400" cy="152400"/>
          </a:xfrm>
          <a:prstGeom prst="rect">
            <a:avLst/>
          </a:prstGeom>
          <a:gradFill>
            <a:gsLst>
              <a:gs pos="100000">
                <a:schemeClr val="bg1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4400" y="6477000"/>
            <a:ext cx="7772400" cy="152400"/>
          </a:xfrm>
          <a:prstGeom prst="rect">
            <a:avLst/>
          </a:prstGeom>
          <a:gradFill>
            <a:gsLst>
              <a:gs pos="100000">
                <a:schemeClr val="bg1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57200" y="533400"/>
            <a:ext cx="8229600" cy="60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33400"/>
            <a:ext cx="7848600" cy="609600"/>
          </a:xfrm>
        </p:spPr>
        <p:txBody>
          <a:bodyPr>
            <a:normAutofit/>
          </a:bodyPr>
          <a:lstStyle>
            <a:lvl1pPr algn="l">
              <a:defRPr sz="3200" b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7848600" cy="4754563"/>
          </a:xfrm>
        </p:spPr>
        <p:txBody>
          <a:bodyPr/>
          <a:lstStyle>
            <a:lvl1pPr>
              <a:buClr>
                <a:schemeClr val="accent3"/>
              </a:buClr>
              <a:buSzPct val="80000"/>
              <a:buFont typeface="Wingdings" pitchFamily="2" charset="2"/>
              <a:buChar char="q"/>
              <a:defRPr sz="2400"/>
            </a:lvl1pPr>
            <a:lvl2pPr>
              <a:buClr>
                <a:schemeClr val="accent3"/>
              </a:buClr>
              <a:buSzPct val="70000"/>
              <a:buFont typeface="Wingdings" pitchFamily="2" charset="2"/>
              <a:buChar char="q"/>
              <a:defRPr sz="2000"/>
            </a:lvl2pPr>
            <a:lvl3pPr>
              <a:buClr>
                <a:schemeClr val="accent3"/>
              </a:buClr>
              <a:buSzPct val="70000"/>
              <a:buFont typeface="Wingdings" pitchFamily="2" charset="2"/>
              <a:buChar char="q"/>
              <a:defRPr sz="2000"/>
            </a:lvl3pPr>
            <a:lvl4pPr>
              <a:buClr>
                <a:schemeClr val="accent3"/>
              </a:buClr>
              <a:buSzPct val="70000"/>
              <a:buFont typeface="Wingdings" pitchFamily="2" charset="2"/>
              <a:buChar char="q"/>
              <a:defRPr sz="2000"/>
            </a:lvl4pPr>
            <a:lvl5pPr>
              <a:buClr>
                <a:schemeClr val="accent3"/>
              </a:buClr>
              <a:buSzPct val="70000"/>
              <a:buFont typeface="Wingdings" pitchFamily="2" charset="2"/>
              <a:buChar char="q"/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14400" y="228600"/>
            <a:ext cx="7772400" cy="152400"/>
          </a:xfrm>
          <a:prstGeom prst="rect">
            <a:avLst/>
          </a:prstGeom>
          <a:gradFill>
            <a:gsLst>
              <a:gs pos="100000">
                <a:schemeClr val="bg1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14400" y="6477000"/>
            <a:ext cx="7772400" cy="152400"/>
          </a:xfrm>
          <a:prstGeom prst="rect">
            <a:avLst/>
          </a:prstGeom>
          <a:gradFill>
            <a:gsLst>
              <a:gs pos="100000">
                <a:schemeClr val="bg1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4400" y="3657600"/>
            <a:ext cx="7543800" cy="2667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514600"/>
            <a:ext cx="8382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90801"/>
            <a:ext cx="7620000" cy="762000"/>
          </a:xfrm>
        </p:spPr>
        <p:txBody>
          <a:bodyPr anchor="t"/>
          <a:lstStyle>
            <a:lvl1pPr algn="l">
              <a:defRPr sz="4000" b="0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 smtClean="0"/>
              <a:t>Outline o </a:t>
            </a:r>
            <a:r>
              <a:rPr lang="en-US" dirty="0" err="1" smtClean="0"/>
              <a:t>resumen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19200" y="4114800"/>
            <a:ext cx="7239000" cy="1500187"/>
          </a:xfrm>
        </p:spPr>
        <p:txBody>
          <a:bodyPr anchor="b"/>
          <a:lstStyle>
            <a:lvl1pPr marL="0" indent="0" algn="just">
              <a:buClr>
                <a:schemeClr val="accent3"/>
              </a:buClr>
              <a:buSzPct val="80000"/>
              <a:buFont typeface="Wingdings" pitchFamily="2" charset="2"/>
              <a:buChar char="q"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Ideas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 </a:t>
            </a:r>
            <a:r>
              <a:rPr lang="en-US" dirty="0" err="1" smtClean="0"/>
              <a:t>principales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914400" y="228600"/>
            <a:ext cx="7772400" cy="152400"/>
          </a:xfrm>
          <a:prstGeom prst="rect">
            <a:avLst/>
          </a:prstGeom>
          <a:gradFill>
            <a:gsLst>
              <a:gs pos="100000">
                <a:schemeClr val="bg1"/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rtedi.ebc.uu.se/course/BioInfo-10p-2001/Phylogeny/Exercises/mp.html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www.paintinghere.com/UploadPic/Gustav%20Klimt/big/The%20Tree%20of%20Lif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6316" y="3581400"/>
            <a:ext cx="3715820" cy="236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Alignments and phylogenetic trees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How do we get to the alignment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1"/>
            <a:ext cx="7848600" cy="1295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Needleman-</a:t>
            </a:r>
            <a:r>
              <a:rPr lang="en-US" sz="1600" dirty="0" err="1" smtClean="0"/>
              <a:t>Wunsch</a:t>
            </a:r>
            <a:r>
              <a:rPr lang="en-US" sz="1600" dirty="0" smtClean="0"/>
              <a:t> algorithm</a:t>
            </a:r>
          </a:p>
          <a:p>
            <a:r>
              <a:rPr lang="en-US" sz="1600" dirty="0" smtClean="0"/>
              <a:t>Set of rules to score positions and find alignment that maximizes sum of scores</a:t>
            </a:r>
          </a:p>
          <a:p>
            <a:r>
              <a:rPr lang="en-US" sz="1600" dirty="0" smtClean="0"/>
              <a:t>Given </a:t>
            </a:r>
            <a:r>
              <a:rPr lang="en-US" sz="1600" dirty="0" smtClean="0"/>
              <a:t>two sequences: THISLINE and ALIGNED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2514600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Start with a zero score</a:t>
            </a:r>
          </a:p>
          <a:p>
            <a:endParaRPr lang="en-US" dirty="0" smtClean="0"/>
          </a:p>
          <a:p>
            <a:r>
              <a:rPr lang="en-US" dirty="0" smtClean="0"/>
              <a:t>2. To move horizontally or vertically we add a gap penalty (Here penalty = -8)</a:t>
            </a:r>
          </a:p>
          <a:p>
            <a:endParaRPr lang="en-US" dirty="0" smtClean="0"/>
          </a:p>
          <a:p>
            <a:r>
              <a:rPr lang="en-US" dirty="0" smtClean="0"/>
              <a:t>3. To move diagonally we add the initial score with the score from substitution matrix</a:t>
            </a:r>
          </a:p>
          <a:p>
            <a:endParaRPr lang="en-US" dirty="0" smtClean="0"/>
          </a:p>
          <a:p>
            <a:r>
              <a:rPr lang="en-US" dirty="0" smtClean="0"/>
              <a:t>4. For nucleotide alignments a scoring system of +5 match, -4 mismatch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2819400"/>
          <a:ext cx="5333999" cy="3276600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</a:tblGrid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How do we get to the alignment</a:t>
            </a:r>
            <a:endParaRPr lang="en-US" sz="3200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2819400"/>
          <a:ext cx="5333999" cy="3276600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</a:tblGrid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371601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Needleman-</a:t>
            </a:r>
            <a:r>
              <a:rPr kumimoji="0" 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Wunsch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 of rules to score positions and find alignment that maximizes sum of scores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two sequences: THISLINE and ALIGNED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2514600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Start with a zero score</a:t>
            </a:r>
          </a:p>
          <a:p>
            <a:endParaRPr lang="en-US" dirty="0" smtClean="0"/>
          </a:p>
          <a:p>
            <a:r>
              <a:rPr lang="en-US" dirty="0" smtClean="0"/>
              <a:t>2. To move horizontally or vertically we add a gap penalty (Here penalty = -8)</a:t>
            </a:r>
          </a:p>
          <a:p>
            <a:endParaRPr lang="en-US" dirty="0" smtClean="0"/>
          </a:p>
          <a:p>
            <a:r>
              <a:rPr lang="en-US" dirty="0" smtClean="0"/>
              <a:t>3. To move diagonally we add the initial score with the score from substitution matrix</a:t>
            </a:r>
          </a:p>
          <a:p>
            <a:endParaRPr lang="en-US" dirty="0" smtClean="0"/>
          </a:p>
          <a:p>
            <a:r>
              <a:rPr lang="en-US" dirty="0" smtClean="0"/>
              <a:t>4. For nucleotide alignments a scoring system of +5 match, -4 mismatch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How do we get to the alignment</a:t>
            </a:r>
            <a:endParaRPr lang="en-US" sz="3200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2819400"/>
          <a:ext cx="5333999" cy="3276600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</a:tblGrid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 rot="2199328">
            <a:off x="972337" y="35208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99328">
            <a:off x="1505737" y="38248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2199328">
            <a:off x="1981547" y="41304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199328">
            <a:off x="24387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199328">
            <a:off x="297214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199328">
            <a:off x="34293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199328">
            <a:off x="3962747" y="54258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199328">
            <a:off x="4401337" y="58068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199328">
            <a:off x="1524347" y="3444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199328">
            <a:off x="1962937" y="3748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2199328">
            <a:off x="24963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2199328">
            <a:off x="29721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2199328">
            <a:off x="29535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199328">
            <a:off x="341073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199328">
            <a:off x="3962747" y="4816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2199328">
            <a:off x="44199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199328">
            <a:off x="495334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199328">
            <a:off x="4419947" y="4739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2199328">
            <a:off x="39627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2199328">
            <a:off x="3505547" y="38248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199328">
            <a:off x="394413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2199328">
            <a:off x="447753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2199328">
            <a:off x="386793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2199328">
            <a:off x="3429347" y="54250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99328">
            <a:off x="1981547" y="4434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199328">
            <a:off x="2420137" y="4739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199328">
            <a:off x="29721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199328">
            <a:off x="1981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199328">
            <a:off x="198154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199328">
            <a:off x="9723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 flipV="1">
            <a:off x="8991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 flipV="1">
            <a:off x="8991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 flipV="1">
            <a:off x="8991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 flipV="1">
            <a:off x="822960" y="48158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 flipV="1">
            <a:off x="8991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 flipV="1">
            <a:off x="82296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 flipV="1">
            <a:off x="822960" y="38252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 flipV="1">
            <a:off x="822960" y="3520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 flipV="1">
            <a:off x="13563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 flipV="1">
            <a:off x="135636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5400000" flipV="1">
            <a:off x="13563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5400000" flipV="1">
            <a:off x="13563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5400000" flipV="1">
            <a:off x="13563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5400000" flipV="1">
            <a:off x="18135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5400000" flipV="1">
            <a:off x="184404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 flipV="1">
            <a:off x="184404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5400000" flipV="1">
            <a:off x="184404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5400000" flipV="1">
            <a:off x="184404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5400000" flipV="1">
            <a:off x="1356360" y="38252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5400000" flipV="1">
            <a:off x="2346960" y="5120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5400000" flipV="1">
            <a:off x="23469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23469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27584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 rot="5400000" flipV="1">
            <a:off x="28041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 flipV="1">
            <a:off x="3825240" y="4892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32918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5400000" flipV="1">
            <a:off x="37947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2199328">
            <a:off x="152434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2199328">
            <a:off x="196293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2199328">
            <a:off x="249633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990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15240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20574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2514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29718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5052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39624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4419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4953000" y="3307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2514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29718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5052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9624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4419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49530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25146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2971800" y="3886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35052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4038600" y="4221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419600" y="4191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49530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4953000" y="4221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>
            <a:off x="4953000" y="4572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4953000" y="48768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4876800" y="5593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 rot="2199328">
            <a:off x="3886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ight Arrow 102"/>
          <p:cNvSpPr/>
          <p:nvPr/>
        </p:nvSpPr>
        <p:spPr>
          <a:xfrm rot="5400000" flipV="1">
            <a:off x="326136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4876800" y="5867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20574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838200" y="1371601"/>
            <a:ext cx="78486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Needleman-</a:t>
            </a:r>
            <a:r>
              <a:rPr kumimoji="0" 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Wunsch</a:t>
            </a: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 of rules to score positions and find alignment that maximizes sum of scores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r>
              <a:rPr kumimoji="0" 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two sequences: THISLINE and ALIGNED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Wingdings" pitchFamily="2" charset="2"/>
              <a:buChar char="q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91200" y="2514600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Start with a zero score</a:t>
            </a:r>
          </a:p>
          <a:p>
            <a:endParaRPr lang="en-US" dirty="0" smtClean="0"/>
          </a:p>
          <a:p>
            <a:r>
              <a:rPr lang="en-US" dirty="0" smtClean="0"/>
              <a:t>2. To move horizontally or vertically we add a gap penalty (Here penalty = -8)</a:t>
            </a:r>
          </a:p>
          <a:p>
            <a:endParaRPr lang="en-US" dirty="0" smtClean="0"/>
          </a:p>
          <a:p>
            <a:r>
              <a:rPr lang="en-US" dirty="0" smtClean="0"/>
              <a:t>3. To move diagonally we add the initial score with the score from substitution matrix</a:t>
            </a:r>
          </a:p>
          <a:p>
            <a:endParaRPr lang="en-US" dirty="0" smtClean="0"/>
          </a:p>
          <a:p>
            <a:r>
              <a:rPr lang="en-US" dirty="0" smtClean="0"/>
              <a:t>4. For nucleotide alignments a scoring system of +5 match, -4 mismatch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/>
              <a:t>How do we get to the alignment</a:t>
            </a:r>
            <a:endParaRPr 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281940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After table is completed we trace back steps from maximum score to beginning</a:t>
            </a:r>
          </a:p>
          <a:p>
            <a:endParaRPr lang="en-US" dirty="0" smtClean="0"/>
          </a:p>
          <a:p>
            <a:r>
              <a:rPr lang="en-US" dirty="0" smtClean="0"/>
              <a:t>Gap penalty = -8, BLOSUM62</a:t>
            </a:r>
          </a:p>
          <a:p>
            <a:pPr>
              <a:buNone/>
            </a:pPr>
            <a:r>
              <a:rPr lang="en-US" dirty="0" smtClean="0"/>
              <a:t>Global alignment, score -4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 H I S L I </a:t>
            </a:r>
            <a:r>
              <a:rPr lang="en-US" dirty="0" smtClean="0"/>
              <a:t> N </a:t>
            </a:r>
            <a:r>
              <a:rPr lang="en-US" dirty="0" smtClean="0"/>
              <a:t>E –</a:t>
            </a:r>
          </a:p>
          <a:p>
            <a:pPr>
              <a:buNone/>
            </a:pPr>
            <a:r>
              <a:rPr lang="en-US" dirty="0" smtClean="0"/>
              <a:t>              </a:t>
            </a:r>
            <a:r>
              <a:rPr lang="en-US" dirty="0" smtClean="0"/>
              <a:t>  </a:t>
            </a:r>
            <a:r>
              <a:rPr lang="en-US" dirty="0" smtClean="0"/>
              <a:t>| |</a:t>
            </a:r>
          </a:p>
          <a:p>
            <a:pPr>
              <a:buNone/>
            </a:pPr>
            <a:r>
              <a:rPr lang="en-US" dirty="0" smtClean="0"/>
              <a:t>I S A L I G N E D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2819400"/>
          <a:ext cx="5333999" cy="3276600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</a:tblGrid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 rot="2199328">
            <a:off x="972337" y="35208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99328">
            <a:off x="1505737" y="38248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2199328">
            <a:off x="1981547" y="41304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199328">
            <a:off x="2438747" y="44352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199328">
            <a:off x="2972147" y="48154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199328">
            <a:off x="3429347" y="51202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199328">
            <a:off x="3962747" y="54258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199328">
            <a:off x="4401337" y="58068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199328">
            <a:off x="1524347" y="3444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199328">
            <a:off x="1962937" y="3748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2199328">
            <a:off x="24963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2199328">
            <a:off x="29721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2199328">
            <a:off x="29535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199328">
            <a:off x="341073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199328">
            <a:off x="3962747" y="4816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2199328">
            <a:off x="44199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199328">
            <a:off x="495334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199328">
            <a:off x="4419947" y="4739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2199328">
            <a:off x="39627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2199328">
            <a:off x="3505547" y="38248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199328">
            <a:off x="394413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2199328">
            <a:off x="447753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2199328">
            <a:off x="386793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2199328">
            <a:off x="3429347" y="54250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99328">
            <a:off x="1981547" y="4434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199328">
            <a:off x="2420137" y="4739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199328">
            <a:off x="29721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199328">
            <a:off x="1981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199328">
            <a:off x="198154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199328">
            <a:off x="9723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 flipV="1">
            <a:off x="8991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 flipV="1">
            <a:off x="8991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 flipV="1">
            <a:off x="8991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 flipV="1">
            <a:off x="822960" y="48158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 flipV="1">
            <a:off x="8991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 flipV="1">
            <a:off x="82296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 flipV="1">
            <a:off x="822960" y="38252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 flipV="1">
            <a:off x="822960" y="3520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 flipV="1">
            <a:off x="13563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 flipV="1">
            <a:off x="135636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5400000" flipV="1">
            <a:off x="13563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5400000" flipV="1">
            <a:off x="13563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5400000" flipV="1">
            <a:off x="13563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5400000" flipV="1">
            <a:off x="18135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5400000" flipV="1">
            <a:off x="184404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 flipV="1">
            <a:off x="184404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5400000" flipV="1">
            <a:off x="184404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5400000" flipV="1">
            <a:off x="184404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5400000" flipV="1">
            <a:off x="1356360" y="38252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5400000" flipV="1">
            <a:off x="2346960" y="5120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5400000" flipV="1">
            <a:off x="23469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23469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27584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 rot="5400000" flipV="1">
            <a:off x="28041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 flipV="1">
            <a:off x="3825240" y="4892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32918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5400000" flipV="1">
            <a:off x="37947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2199328">
            <a:off x="152434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2199328">
            <a:off x="196293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2199328">
            <a:off x="249633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990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15240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20574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2514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29718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5052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39624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4419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4953000" y="3307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2514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29718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5052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9624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4419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49530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25146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2971800" y="3886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35052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4038600" y="4221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419600" y="4191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49530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4953000" y="4221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>
            <a:off x="4953000" y="4572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4953000" y="48768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4876800" y="5593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 rot="2199328">
            <a:off x="3886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ight Arrow 102"/>
          <p:cNvSpPr/>
          <p:nvPr/>
        </p:nvSpPr>
        <p:spPr>
          <a:xfrm rot="5400000" flipV="1">
            <a:off x="326136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4876800" y="5867400"/>
            <a:ext cx="2286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20574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ontent Placeholder 2"/>
          <p:cNvSpPr>
            <a:spLocks noGrp="1"/>
          </p:cNvSpPr>
          <p:nvPr>
            <p:ph idx="1"/>
          </p:nvPr>
        </p:nvSpPr>
        <p:spPr>
          <a:xfrm>
            <a:off x="838200" y="1371601"/>
            <a:ext cx="7848600" cy="1295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Needleman-</a:t>
            </a:r>
            <a:r>
              <a:rPr lang="en-US" sz="1600" dirty="0" err="1" smtClean="0"/>
              <a:t>Wunsch</a:t>
            </a:r>
            <a:r>
              <a:rPr lang="en-US" sz="1600" dirty="0" smtClean="0"/>
              <a:t> algorithm</a:t>
            </a:r>
          </a:p>
          <a:p>
            <a:r>
              <a:rPr lang="en-US" sz="1600" dirty="0" smtClean="0"/>
              <a:t>Set of rules to score positions and find alignment that maximizes sum of scores</a:t>
            </a:r>
          </a:p>
          <a:p>
            <a:r>
              <a:rPr lang="en-US" sz="1600" dirty="0" smtClean="0"/>
              <a:t>Given </a:t>
            </a:r>
            <a:r>
              <a:rPr lang="en-US" sz="1600" dirty="0" smtClean="0"/>
              <a:t>two sequences: THISLINE and ALIGNED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Parameters chosen are relevant to final alignment</a:t>
            </a:r>
            <a:endParaRPr lang="en-US" sz="2400" u="sng" dirty="0"/>
          </a:p>
        </p:txBody>
      </p:sp>
      <p:sp>
        <p:nvSpPr>
          <p:cNvPr id="121" name="Content Placeholder 1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Gap penalty = -4, BLOSUM62</a:t>
            </a:r>
          </a:p>
          <a:p>
            <a:pPr>
              <a:buNone/>
            </a:pPr>
            <a:r>
              <a:rPr lang="en-US" dirty="0" smtClean="0"/>
              <a:t>Optical alignment score 7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3124200"/>
            <a:ext cx="297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 smtClean="0"/>
              <a:t>T H I S  - L I  - N E –</a:t>
            </a:r>
          </a:p>
          <a:p>
            <a:pPr>
              <a:buNone/>
            </a:pPr>
            <a:r>
              <a:rPr lang="en-US" sz="2400" dirty="0" smtClean="0"/>
              <a:t>      </a:t>
            </a:r>
            <a:r>
              <a:rPr lang="en-US" sz="2400" b="1" dirty="0" smtClean="0"/>
              <a:t>||   </a:t>
            </a:r>
            <a:r>
              <a:rPr lang="en-US" sz="2400" b="1" dirty="0" smtClean="0"/>
              <a:t>| |    | |</a:t>
            </a:r>
          </a:p>
          <a:p>
            <a:pPr>
              <a:buNone/>
            </a:pPr>
            <a:r>
              <a:rPr lang="en-US" sz="2400" dirty="0" smtClean="0"/>
              <a:t> - -  I S A L I G N E D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2819400"/>
          <a:ext cx="5333999" cy="3276600"/>
        </p:xfrm>
        <a:graphic>
          <a:graphicData uri="http://schemas.openxmlformats.org/drawingml/2006/table">
            <a:tbl>
              <a:tblPr/>
              <a:tblGrid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  <a:gridCol w="484909"/>
              </a:tblGrid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 rot="2199328">
            <a:off x="972337" y="35208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199328">
            <a:off x="1505737" y="3824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2199328">
            <a:off x="1981547" y="41304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199328">
            <a:off x="2438747" y="44352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2199328">
            <a:off x="2972147" y="48154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199328">
            <a:off x="3429347" y="51202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199328">
            <a:off x="3867937" y="54258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199328">
            <a:off x="4401337" y="5806811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199328">
            <a:off x="1505737" y="35200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2199328">
            <a:off x="1962937" y="3748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2199328">
            <a:off x="24963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2199328">
            <a:off x="2972147" y="4435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2199328">
            <a:off x="2953537" y="4129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 rot="2199328">
            <a:off x="341073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199328">
            <a:off x="3962747" y="48162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2199328">
            <a:off x="44199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199328">
            <a:off x="495334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 rot="2199328">
            <a:off x="440133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2199328">
            <a:off x="3944137" y="45106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2199328">
            <a:off x="386793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2199328">
            <a:off x="3429347" y="54250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199328">
            <a:off x="1981547" y="4434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199328">
            <a:off x="2420137" y="47392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199328">
            <a:off x="2972147" y="51202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199328">
            <a:off x="1981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199328">
            <a:off x="1981547" y="5730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2199328">
            <a:off x="972337" y="41296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5400000" flipV="1">
            <a:off x="8991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 flipV="1">
            <a:off x="8991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 flipV="1">
            <a:off x="8991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 flipV="1">
            <a:off x="822960" y="48158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400000" flipV="1">
            <a:off x="8991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5400000" flipV="1">
            <a:off x="82296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5400000" flipV="1">
            <a:off x="822960" y="3825241"/>
            <a:ext cx="762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 flipV="1">
            <a:off x="822960" y="3520440"/>
            <a:ext cx="762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 flipV="1">
            <a:off x="1356360" y="4511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 flipV="1">
            <a:off x="135636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5400000" flipV="1">
            <a:off x="135636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5400000" flipV="1">
            <a:off x="1356360" y="5501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5400000" flipV="1">
            <a:off x="13563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5400000" flipV="1">
            <a:off x="18135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5400000" flipV="1">
            <a:off x="184404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 flipV="1">
            <a:off x="1844040" y="51206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5400000" flipV="1">
            <a:off x="1844040" y="48158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5400000" flipV="1">
            <a:off x="1844040" y="41300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5400000" flipV="1">
            <a:off x="1356360" y="38252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5400000" flipV="1">
            <a:off x="2346960" y="5120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5400000" flipV="1">
            <a:off x="23469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2346960" y="58064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27584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 rot="5400000" flipV="1">
            <a:off x="2804160" y="5425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5400000" flipV="1">
            <a:off x="3825240" y="4892040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329184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rot="5400000" flipV="1">
            <a:off x="3794760" y="58064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2199328">
            <a:off x="1524347" y="4510670"/>
            <a:ext cx="322716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 rot="2199328">
            <a:off x="196293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2199328">
            <a:off x="2496337" y="51210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990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15240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19812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2514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>
            <a:off x="29718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5052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>
            <a:off x="39624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>
            <a:off x="4419600" y="3276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4953000" y="3307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2514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29718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5052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9624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4419600" y="3611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49530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2971800" y="3886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35052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39624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3434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49530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4876800" y="4267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>
            <a:off x="4876800" y="4602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Arrow 97"/>
          <p:cNvSpPr/>
          <p:nvPr/>
        </p:nvSpPr>
        <p:spPr>
          <a:xfrm>
            <a:off x="4953000" y="48768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4876800" y="5334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ight Arrow 100"/>
          <p:cNvSpPr/>
          <p:nvPr/>
        </p:nvSpPr>
        <p:spPr>
          <a:xfrm rot="2199328">
            <a:off x="38865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ight Arrow 102"/>
          <p:cNvSpPr/>
          <p:nvPr/>
        </p:nvSpPr>
        <p:spPr>
          <a:xfrm rot="5400000" flipV="1">
            <a:off x="3261360" y="5501641"/>
            <a:ext cx="762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4876800" y="5897881"/>
            <a:ext cx="2286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/>
          <p:cNvSpPr/>
          <p:nvPr/>
        </p:nvSpPr>
        <p:spPr>
          <a:xfrm>
            <a:off x="1981200" y="3581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34290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38862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ight Arrow 106"/>
          <p:cNvSpPr/>
          <p:nvPr/>
        </p:nvSpPr>
        <p:spPr>
          <a:xfrm>
            <a:off x="4343400" y="3916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 rot="2199328">
            <a:off x="2438747" y="38248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ight Arrow 108"/>
          <p:cNvSpPr/>
          <p:nvPr/>
        </p:nvSpPr>
        <p:spPr>
          <a:xfrm rot="2199328">
            <a:off x="333453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ight Arrow 109"/>
          <p:cNvSpPr/>
          <p:nvPr/>
        </p:nvSpPr>
        <p:spPr>
          <a:xfrm rot="2199328">
            <a:off x="3886547" y="3825611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ight Arrow 110"/>
          <p:cNvSpPr/>
          <p:nvPr/>
        </p:nvSpPr>
        <p:spPr>
          <a:xfrm>
            <a:off x="3962400" y="46024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>
            <a:off x="4419600" y="4572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3962400" y="5288281"/>
            <a:ext cx="228600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4419600" y="53340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ight Arrow 114"/>
          <p:cNvSpPr/>
          <p:nvPr/>
        </p:nvSpPr>
        <p:spPr>
          <a:xfrm rot="2199328">
            <a:off x="1505737" y="48154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2199328">
            <a:off x="990947" y="5120270"/>
            <a:ext cx="32271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>
            <a:off x="1981200" y="4678681"/>
            <a:ext cx="2286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>
            <a:off x="4876800" y="5593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ight Arrow 118"/>
          <p:cNvSpPr/>
          <p:nvPr/>
        </p:nvSpPr>
        <p:spPr>
          <a:xfrm>
            <a:off x="4419600" y="5593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ight Arrow 119"/>
          <p:cNvSpPr/>
          <p:nvPr/>
        </p:nvSpPr>
        <p:spPr>
          <a:xfrm>
            <a:off x="3429000" y="5288281"/>
            <a:ext cx="2286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Global alignments are not always desired</a:t>
            </a:r>
            <a:br>
              <a:rPr lang="en-US" sz="2400" dirty="0" smtClean="0"/>
            </a:br>
            <a:r>
              <a:rPr lang="en-US" sz="2400" dirty="0" smtClean="0"/>
              <a:t>Local </a:t>
            </a:r>
            <a:r>
              <a:rPr lang="en-US" sz="2400" dirty="0"/>
              <a:t>alignment algorithm: Smith-Waterman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Local alignment almost always used for database searches</a:t>
            </a:r>
          </a:p>
          <a:p>
            <a:pPr lvl="1"/>
            <a:r>
              <a:rPr lang="en-US" dirty="0" smtClean="0"/>
              <a:t>For proteins, they contain structural/functional modules (domains).</a:t>
            </a:r>
          </a:p>
          <a:p>
            <a:pPr lvl="1"/>
            <a:r>
              <a:rPr lang="en-US" dirty="0" smtClean="0"/>
              <a:t>Different regions in a protein evolve at different rates.</a:t>
            </a:r>
          </a:p>
          <a:p>
            <a:r>
              <a:rPr lang="en-US" sz="2800" dirty="0" smtClean="0"/>
              <a:t>Features </a:t>
            </a:r>
            <a:r>
              <a:rPr lang="en-US" sz="2800" dirty="0"/>
              <a:t>of SW algorithm</a:t>
            </a:r>
          </a:p>
          <a:p>
            <a:pPr lvl="1"/>
            <a:r>
              <a:rPr lang="en-US" dirty="0"/>
              <a:t>No penalty for starting the alignment at some internal position.</a:t>
            </a:r>
          </a:p>
          <a:p>
            <a:pPr lvl="1"/>
            <a:r>
              <a:rPr lang="en-US" dirty="0"/>
              <a:t>Alignment does not necessarily extend to the end of sequences.</a:t>
            </a:r>
          </a:p>
          <a:p>
            <a:pPr lvl="1"/>
            <a:r>
              <a:rPr lang="en-US" dirty="0"/>
              <a:t>Guarantee optimal alignment(s).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Local alignment </a:t>
            </a:r>
            <a:endParaRPr lang="en-US" sz="2400" u="sng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>
          <a:xfrm>
            <a:off x="838200" y="1371601"/>
            <a:ext cx="7848600" cy="838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Gap penalty = -4, BLOSUM62</a:t>
            </a:r>
          </a:p>
          <a:p>
            <a:pPr>
              <a:buNone/>
            </a:pPr>
            <a:r>
              <a:rPr lang="en-US" dirty="0" smtClean="0"/>
              <a:t>Optical alignment score 19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3200" y="3886200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dirty="0" smtClean="0"/>
              <a:t>I </a:t>
            </a:r>
            <a:r>
              <a:rPr lang="en-US" sz="2400" dirty="0" smtClean="0"/>
              <a:t>S  - L I  </a:t>
            </a:r>
            <a:r>
              <a:rPr lang="en-US" sz="2400" dirty="0" smtClean="0"/>
              <a:t>-  </a:t>
            </a:r>
            <a:r>
              <a:rPr lang="en-US" sz="2400" dirty="0" smtClean="0"/>
              <a:t>N E </a:t>
            </a:r>
          </a:p>
          <a:p>
            <a:pPr>
              <a:buNone/>
            </a:pPr>
            <a:r>
              <a:rPr lang="en-US" sz="2400" b="1" dirty="0" smtClean="0"/>
              <a:t>|| </a:t>
            </a:r>
            <a:r>
              <a:rPr lang="en-US" sz="2400" b="1" dirty="0" smtClean="0"/>
              <a:t>  </a:t>
            </a:r>
            <a:r>
              <a:rPr lang="en-US" sz="2400" b="1" dirty="0" smtClean="0"/>
              <a:t>| |  </a:t>
            </a:r>
            <a:r>
              <a:rPr lang="en-US" sz="2400" b="1" dirty="0" smtClean="0"/>
              <a:t>  | </a:t>
            </a:r>
            <a:r>
              <a:rPr lang="en-US" sz="2400" b="1" dirty="0" smtClean="0"/>
              <a:t>|</a:t>
            </a:r>
          </a:p>
          <a:p>
            <a:pPr>
              <a:buNone/>
            </a:pPr>
            <a:r>
              <a:rPr lang="en-US" sz="2400" dirty="0" smtClean="0"/>
              <a:t>I S A L I G N </a:t>
            </a:r>
            <a:r>
              <a:rPr lang="en-US" sz="2400" dirty="0" smtClean="0"/>
              <a:t>E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395" y="2362200"/>
          <a:ext cx="6019805" cy="4191000"/>
        </p:xfrm>
        <a:graphic>
          <a:graphicData uri="http://schemas.openxmlformats.org/drawingml/2006/table">
            <a:tbl>
              <a:tblPr/>
              <a:tblGrid>
                <a:gridCol w="547255"/>
                <a:gridCol w="547255"/>
                <a:gridCol w="547255"/>
                <a:gridCol w="547255"/>
                <a:gridCol w="547255"/>
                <a:gridCol w="547255"/>
                <a:gridCol w="547255"/>
                <a:gridCol w="547255"/>
                <a:gridCol w="547255"/>
                <a:gridCol w="547255"/>
                <a:gridCol w="547255"/>
              </a:tblGrid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 rot="2199328">
            <a:off x="1048532" y="40542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199328">
            <a:off x="1600542" y="44344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2199328">
            <a:off x="2743542" y="48916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2199328">
            <a:off x="3276942" y="5348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 rot="2199328">
            <a:off x="4343742" y="5729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 rot="2199328">
            <a:off x="4953342" y="61116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 rot="2199328">
            <a:off x="4419942" y="61870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2199328">
            <a:off x="3810342" y="57306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 rot="2199328">
            <a:off x="3791732" y="45106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2199328">
            <a:off x="4419942" y="48916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2199328">
            <a:off x="2115332" y="52734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2199328">
            <a:off x="2724932" y="52734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2199328">
            <a:off x="1658132" y="5729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/>
          <p:cNvSpPr/>
          <p:nvPr/>
        </p:nvSpPr>
        <p:spPr>
          <a:xfrm rot="2199328">
            <a:off x="2210142" y="6110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3886195" y="5516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ight Arrow 134"/>
          <p:cNvSpPr/>
          <p:nvPr/>
        </p:nvSpPr>
        <p:spPr>
          <a:xfrm>
            <a:off x="2209795" y="46482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ight Arrow 135"/>
          <p:cNvSpPr/>
          <p:nvPr/>
        </p:nvSpPr>
        <p:spPr>
          <a:xfrm>
            <a:off x="3886195" y="4297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ight Arrow 136"/>
          <p:cNvSpPr/>
          <p:nvPr/>
        </p:nvSpPr>
        <p:spPr>
          <a:xfrm>
            <a:off x="4419595" y="5516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ight Arrow 137"/>
          <p:cNvSpPr/>
          <p:nvPr/>
        </p:nvSpPr>
        <p:spPr>
          <a:xfrm>
            <a:off x="4952995" y="5943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ight Arrow 138"/>
          <p:cNvSpPr/>
          <p:nvPr/>
        </p:nvSpPr>
        <p:spPr>
          <a:xfrm>
            <a:off x="5562595" y="5897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ight Arrow 139"/>
          <p:cNvSpPr/>
          <p:nvPr/>
        </p:nvSpPr>
        <p:spPr>
          <a:xfrm>
            <a:off x="5486395" y="6278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ight Arrow 140"/>
          <p:cNvSpPr/>
          <p:nvPr/>
        </p:nvSpPr>
        <p:spPr>
          <a:xfrm>
            <a:off x="2209795" y="59740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ight Arrow 141"/>
          <p:cNvSpPr/>
          <p:nvPr/>
        </p:nvSpPr>
        <p:spPr>
          <a:xfrm>
            <a:off x="1676395" y="55626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ight Arrow 143"/>
          <p:cNvSpPr/>
          <p:nvPr/>
        </p:nvSpPr>
        <p:spPr>
          <a:xfrm rot="5400000" flipV="1">
            <a:off x="1371596" y="57911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ight Arrow 144"/>
          <p:cNvSpPr/>
          <p:nvPr/>
        </p:nvSpPr>
        <p:spPr>
          <a:xfrm rot="5400000" flipV="1">
            <a:off x="1935477" y="61721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 rot="5400000" flipV="1">
            <a:off x="3047996" y="57911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ight Arrow 146"/>
          <p:cNvSpPr/>
          <p:nvPr/>
        </p:nvSpPr>
        <p:spPr>
          <a:xfrm rot="5400000" flipV="1">
            <a:off x="3047996" y="6202682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 rot="5400000" flipV="1">
            <a:off x="3611877" y="5364482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 rot="5400000" flipV="1">
            <a:off x="3581396" y="4526282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5400000" flipV="1">
            <a:off x="4145277" y="49529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 rot="5400000" flipV="1">
            <a:off x="4145277" y="6202682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 rot="2199328">
            <a:off x="1600542" y="32160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 rot="2199328">
            <a:off x="2743542" y="41296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/>
          <p:cNvSpPr/>
          <p:nvPr/>
        </p:nvSpPr>
        <p:spPr>
          <a:xfrm rot="2199328">
            <a:off x="3276942" y="44344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2199328">
            <a:off x="3276942" y="40534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2199328">
            <a:off x="4343742" y="36724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ight Arrow 156"/>
          <p:cNvSpPr/>
          <p:nvPr/>
        </p:nvSpPr>
        <p:spPr>
          <a:xfrm rot="2199328">
            <a:off x="1048532" y="4967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/>
          <p:cNvSpPr/>
          <p:nvPr/>
        </p:nvSpPr>
        <p:spPr>
          <a:xfrm rot="2199328">
            <a:off x="1581932" y="5349611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Arrow 158"/>
          <p:cNvSpPr/>
          <p:nvPr/>
        </p:nvSpPr>
        <p:spPr>
          <a:xfrm rot="2199328">
            <a:off x="972332" y="5348870"/>
            <a:ext cx="322716" cy="45719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ight Arrow 160"/>
          <p:cNvSpPr/>
          <p:nvPr/>
        </p:nvSpPr>
        <p:spPr>
          <a:xfrm rot="5400000" flipV="1">
            <a:off x="2514596" y="53339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ight Arrow 161"/>
          <p:cNvSpPr/>
          <p:nvPr/>
        </p:nvSpPr>
        <p:spPr>
          <a:xfrm>
            <a:off x="2819395" y="46786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ight Arrow 162"/>
          <p:cNvSpPr/>
          <p:nvPr/>
        </p:nvSpPr>
        <p:spPr>
          <a:xfrm>
            <a:off x="3352795" y="5105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ight Arrow 163"/>
          <p:cNvSpPr/>
          <p:nvPr/>
        </p:nvSpPr>
        <p:spPr>
          <a:xfrm>
            <a:off x="3886195" y="5105400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ight Arrow 164"/>
          <p:cNvSpPr/>
          <p:nvPr/>
        </p:nvSpPr>
        <p:spPr>
          <a:xfrm>
            <a:off x="4952995" y="5516881"/>
            <a:ext cx="22860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ight Arrow 165"/>
          <p:cNvSpPr/>
          <p:nvPr/>
        </p:nvSpPr>
        <p:spPr>
          <a:xfrm rot="5400000" flipV="1">
            <a:off x="3581396" y="6202682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ight Arrow 166"/>
          <p:cNvSpPr/>
          <p:nvPr/>
        </p:nvSpPr>
        <p:spPr>
          <a:xfrm rot="5400000" flipV="1">
            <a:off x="3611877" y="5791199"/>
            <a:ext cx="1981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BLOSUM matrices</a:t>
            </a:r>
          </a:p>
        </p:txBody>
      </p:sp>
      <p:sp>
        <p:nvSpPr>
          <p:cNvPr id="634885" name="Text Box 5"/>
          <p:cNvSpPr txBox="1">
            <a:spLocks noChangeArrowheads="1"/>
          </p:cNvSpPr>
          <p:nvPr/>
        </p:nvSpPr>
        <p:spPr bwMode="auto">
          <a:xfrm>
            <a:off x="990600" y="5181600"/>
            <a:ext cx="7102475" cy="942975"/>
          </a:xfrm>
          <a:prstGeom prst="rect">
            <a:avLst/>
          </a:prstGeom>
          <a:solidFill>
            <a:srgbClr val="CCFFC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Georgia" pitchFamily="18" charset="0"/>
              </a:rPr>
              <a:t>PAM1			PAM120			PAM250	</a:t>
            </a:r>
          </a:p>
          <a:p>
            <a:pPr algn="l"/>
            <a:r>
              <a:rPr lang="en-US" dirty="0">
                <a:latin typeface="Georgia" pitchFamily="18" charset="0"/>
              </a:rPr>
              <a:t>BLOSUM80		BLOSUM62		BLOSUM45</a:t>
            </a:r>
          </a:p>
          <a:p>
            <a:pPr algn="l"/>
            <a:endParaRPr lang="en-US" dirty="0">
              <a:latin typeface="Georgia" pitchFamily="18" charset="0"/>
            </a:endParaRPr>
          </a:p>
          <a:p>
            <a:pPr algn="l"/>
            <a:r>
              <a:rPr lang="en-US" i="1" dirty="0">
                <a:latin typeface="Georgia" pitchFamily="18" charset="0"/>
              </a:rPr>
              <a:t>Less divergent					More divergent</a:t>
            </a:r>
          </a:p>
        </p:txBody>
      </p:sp>
      <p:sp>
        <p:nvSpPr>
          <p:cNvPr id="634887" name="Line 7"/>
          <p:cNvSpPr>
            <a:spLocks noChangeShapeType="1"/>
          </p:cNvSpPr>
          <p:nvPr/>
        </p:nvSpPr>
        <p:spPr bwMode="auto">
          <a:xfrm>
            <a:off x="1143000" y="6019800"/>
            <a:ext cx="6934200" cy="0"/>
          </a:xfrm>
          <a:prstGeom prst="line">
            <a:avLst/>
          </a:prstGeom>
          <a:noFill/>
          <a:ln w="57150">
            <a:solidFill>
              <a:srgbClr val="0033CC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987" name="Group 3"/>
          <p:cNvGrpSpPr>
            <a:grpSpLocks noChangeAspect="1"/>
          </p:cNvGrpSpPr>
          <p:nvPr/>
        </p:nvGrpSpPr>
        <p:grpSpPr bwMode="auto">
          <a:xfrm>
            <a:off x="609600" y="1600200"/>
            <a:ext cx="7772400" cy="3292475"/>
            <a:chOff x="144" y="898"/>
            <a:chExt cx="5472" cy="2318"/>
          </a:xfrm>
        </p:grpSpPr>
        <p:sp>
          <p:nvSpPr>
            <p:cNvPr id="41986" name="AutoShape 2"/>
            <p:cNvSpPr>
              <a:spLocks noChangeAspect="1" noChangeArrowheads="1" noTextEdit="1"/>
            </p:cNvSpPr>
            <p:nvPr/>
          </p:nvSpPr>
          <p:spPr bwMode="auto">
            <a:xfrm>
              <a:off x="144" y="898"/>
              <a:ext cx="5472" cy="2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2188" name="Group 204"/>
            <p:cNvGrpSpPr>
              <a:grpSpLocks/>
            </p:cNvGrpSpPr>
            <p:nvPr/>
          </p:nvGrpSpPr>
          <p:grpSpPr bwMode="auto">
            <a:xfrm>
              <a:off x="166" y="908"/>
              <a:ext cx="5474" cy="2304"/>
              <a:chOff x="166" y="908"/>
              <a:chExt cx="5474" cy="2304"/>
            </a:xfrm>
          </p:grpSpPr>
          <p:sp>
            <p:nvSpPr>
              <p:cNvPr id="41988" name="Rectangle 4"/>
              <p:cNvSpPr>
                <a:spLocks noChangeArrowheads="1"/>
              </p:cNvSpPr>
              <p:nvPr/>
            </p:nvSpPr>
            <p:spPr bwMode="auto">
              <a:xfrm>
                <a:off x="358" y="1149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89" name="Rectangle 5"/>
              <p:cNvSpPr>
                <a:spLocks noChangeArrowheads="1"/>
              </p:cNvSpPr>
              <p:nvPr/>
            </p:nvSpPr>
            <p:spPr bwMode="auto">
              <a:xfrm>
                <a:off x="2249" y="1149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0" name="Rectangle 6"/>
              <p:cNvSpPr>
                <a:spLocks noChangeArrowheads="1"/>
              </p:cNvSpPr>
              <p:nvPr/>
            </p:nvSpPr>
            <p:spPr bwMode="auto">
              <a:xfrm>
                <a:off x="4140" y="1149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1" name="Rectangle 7"/>
              <p:cNvSpPr>
                <a:spLocks noChangeArrowheads="1"/>
              </p:cNvSpPr>
              <p:nvPr/>
            </p:nvSpPr>
            <p:spPr bwMode="auto">
              <a:xfrm>
                <a:off x="569" y="1262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2" name="Rectangle 8"/>
              <p:cNvSpPr>
                <a:spLocks noChangeArrowheads="1"/>
              </p:cNvSpPr>
              <p:nvPr/>
            </p:nvSpPr>
            <p:spPr bwMode="auto">
              <a:xfrm>
                <a:off x="2460" y="1262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3" name="Rectangle 9"/>
              <p:cNvSpPr>
                <a:spLocks noChangeArrowheads="1"/>
              </p:cNvSpPr>
              <p:nvPr/>
            </p:nvSpPr>
            <p:spPr bwMode="auto">
              <a:xfrm>
                <a:off x="4350" y="1262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4" name="Rectangle 10"/>
              <p:cNvSpPr>
                <a:spLocks noChangeArrowheads="1"/>
              </p:cNvSpPr>
              <p:nvPr/>
            </p:nvSpPr>
            <p:spPr bwMode="auto">
              <a:xfrm>
                <a:off x="779" y="1376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5" name="Rectangle 11"/>
              <p:cNvSpPr>
                <a:spLocks noChangeArrowheads="1"/>
              </p:cNvSpPr>
              <p:nvPr/>
            </p:nvSpPr>
            <p:spPr bwMode="auto">
              <a:xfrm>
                <a:off x="2670" y="1376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6" name="Rectangle 12"/>
              <p:cNvSpPr>
                <a:spLocks noChangeArrowheads="1"/>
              </p:cNvSpPr>
              <p:nvPr/>
            </p:nvSpPr>
            <p:spPr bwMode="auto">
              <a:xfrm>
                <a:off x="4561" y="1376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7" name="Rectangle 13"/>
              <p:cNvSpPr>
                <a:spLocks noChangeArrowheads="1"/>
              </p:cNvSpPr>
              <p:nvPr/>
            </p:nvSpPr>
            <p:spPr bwMode="auto">
              <a:xfrm>
                <a:off x="989" y="1489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8" name="Rectangle 14"/>
              <p:cNvSpPr>
                <a:spLocks noChangeArrowheads="1"/>
              </p:cNvSpPr>
              <p:nvPr/>
            </p:nvSpPr>
            <p:spPr bwMode="auto">
              <a:xfrm>
                <a:off x="2880" y="1489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99" name="Rectangle 15"/>
              <p:cNvSpPr>
                <a:spLocks noChangeArrowheads="1"/>
              </p:cNvSpPr>
              <p:nvPr/>
            </p:nvSpPr>
            <p:spPr bwMode="auto">
              <a:xfrm>
                <a:off x="4771" y="1489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0" name="Rectangle 16"/>
              <p:cNvSpPr>
                <a:spLocks noChangeArrowheads="1"/>
              </p:cNvSpPr>
              <p:nvPr/>
            </p:nvSpPr>
            <p:spPr bwMode="auto">
              <a:xfrm>
                <a:off x="1199" y="1603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1" name="Rectangle 17"/>
              <p:cNvSpPr>
                <a:spLocks noChangeArrowheads="1"/>
              </p:cNvSpPr>
              <p:nvPr/>
            </p:nvSpPr>
            <p:spPr bwMode="auto">
              <a:xfrm>
                <a:off x="3090" y="1603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2" name="Rectangle 18"/>
              <p:cNvSpPr>
                <a:spLocks noChangeArrowheads="1"/>
              </p:cNvSpPr>
              <p:nvPr/>
            </p:nvSpPr>
            <p:spPr bwMode="auto">
              <a:xfrm>
                <a:off x="4981" y="1603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3" name="Rectangle 19"/>
              <p:cNvSpPr>
                <a:spLocks noChangeArrowheads="1"/>
              </p:cNvSpPr>
              <p:nvPr/>
            </p:nvSpPr>
            <p:spPr bwMode="auto">
              <a:xfrm>
                <a:off x="1409" y="1716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4" name="Rectangle 20"/>
              <p:cNvSpPr>
                <a:spLocks noChangeArrowheads="1"/>
              </p:cNvSpPr>
              <p:nvPr/>
            </p:nvSpPr>
            <p:spPr bwMode="auto">
              <a:xfrm>
                <a:off x="3300" y="1716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5" name="Rectangle 21"/>
              <p:cNvSpPr>
                <a:spLocks noChangeArrowheads="1"/>
              </p:cNvSpPr>
              <p:nvPr/>
            </p:nvSpPr>
            <p:spPr bwMode="auto">
              <a:xfrm>
                <a:off x="5191" y="1716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6" name="Rectangle 22"/>
              <p:cNvSpPr>
                <a:spLocks noChangeArrowheads="1"/>
              </p:cNvSpPr>
              <p:nvPr/>
            </p:nvSpPr>
            <p:spPr bwMode="auto">
              <a:xfrm>
                <a:off x="1619" y="1830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7" name="Rectangle 23"/>
              <p:cNvSpPr>
                <a:spLocks noChangeArrowheads="1"/>
              </p:cNvSpPr>
              <p:nvPr/>
            </p:nvSpPr>
            <p:spPr bwMode="auto">
              <a:xfrm>
                <a:off x="3510" y="1830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8" name="Rectangle 24"/>
              <p:cNvSpPr>
                <a:spLocks noChangeArrowheads="1"/>
              </p:cNvSpPr>
              <p:nvPr/>
            </p:nvSpPr>
            <p:spPr bwMode="auto">
              <a:xfrm>
                <a:off x="5401" y="1830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09" name="Rectangle 25"/>
              <p:cNvSpPr>
                <a:spLocks noChangeArrowheads="1"/>
              </p:cNvSpPr>
              <p:nvPr/>
            </p:nvSpPr>
            <p:spPr bwMode="auto">
              <a:xfrm>
                <a:off x="358" y="2417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0" name="Rectangle 26"/>
              <p:cNvSpPr>
                <a:spLocks noChangeArrowheads="1"/>
              </p:cNvSpPr>
              <p:nvPr/>
            </p:nvSpPr>
            <p:spPr bwMode="auto">
              <a:xfrm>
                <a:off x="2249" y="2417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1" name="Rectangle 27"/>
              <p:cNvSpPr>
                <a:spLocks noChangeArrowheads="1"/>
              </p:cNvSpPr>
              <p:nvPr/>
            </p:nvSpPr>
            <p:spPr bwMode="auto">
              <a:xfrm>
                <a:off x="569" y="2530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2" name="Rectangle 28"/>
              <p:cNvSpPr>
                <a:spLocks noChangeArrowheads="1"/>
              </p:cNvSpPr>
              <p:nvPr/>
            </p:nvSpPr>
            <p:spPr bwMode="auto">
              <a:xfrm>
                <a:off x="2460" y="2530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3" name="Rectangle 29"/>
              <p:cNvSpPr>
                <a:spLocks noChangeArrowheads="1"/>
              </p:cNvSpPr>
              <p:nvPr/>
            </p:nvSpPr>
            <p:spPr bwMode="auto">
              <a:xfrm>
                <a:off x="779" y="2644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4" name="Rectangle 30"/>
              <p:cNvSpPr>
                <a:spLocks noChangeArrowheads="1"/>
              </p:cNvSpPr>
              <p:nvPr/>
            </p:nvSpPr>
            <p:spPr bwMode="auto">
              <a:xfrm>
                <a:off x="2670" y="2644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5" name="Rectangle 31"/>
              <p:cNvSpPr>
                <a:spLocks noChangeArrowheads="1"/>
              </p:cNvSpPr>
              <p:nvPr/>
            </p:nvSpPr>
            <p:spPr bwMode="auto">
              <a:xfrm>
                <a:off x="989" y="2757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6" name="Rectangle 32"/>
              <p:cNvSpPr>
                <a:spLocks noChangeArrowheads="1"/>
              </p:cNvSpPr>
              <p:nvPr/>
            </p:nvSpPr>
            <p:spPr bwMode="auto">
              <a:xfrm>
                <a:off x="2880" y="2757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7" name="Rectangle 33"/>
              <p:cNvSpPr>
                <a:spLocks noChangeArrowheads="1"/>
              </p:cNvSpPr>
              <p:nvPr/>
            </p:nvSpPr>
            <p:spPr bwMode="auto">
              <a:xfrm>
                <a:off x="1199" y="2871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8" name="Rectangle 34"/>
              <p:cNvSpPr>
                <a:spLocks noChangeArrowheads="1"/>
              </p:cNvSpPr>
              <p:nvPr/>
            </p:nvSpPr>
            <p:spPr bwMode="auto">
              <a:xfrm>
                <a:off x="3090" y="2871"/>
                <a:ext cx="210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19" name="Rectangle 35"/>
              <p:cNvSpPr>
                <a:spLocks noChangeArrowheads="1"/>
              </p:cNvSpPr>
              <p:nvPr/>
            </p:nvSpPr>
            <p:spPr bwMode="auto">
              <a:xfrm>
                <a:off x="1409" y="2984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0" name="Rectangle 36"/>
              <p:cNvSpPr>
                <a:spLocks noChangeArrowheads="1"/>
              </p:cNvSpPr>
              <p:nvPr/>
            </p:nvSpPr>
            <p:spPr bwMode="auto">
              <a:xfrm>
                <a:off x="3300" y="2984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1" name="Rectangle 37"/>
              <p:cNvSpPr>
                <a:spLocks noChangeArrowheads="1"/>
              </p:cNvSpPr>
              <p:nvPr/>
            </p:nvSpPr>
            <p:spPr bwMode="auto">
              <a:xfrm>
                <a:off x="1619" y="3098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2" name="Rectangle 38"/>
              <p:cNvSpPr>
                <a:spLocks noChangeArrowheads="1"/>
              </p:cNvSpPr>
              <p:nvPr/>
            </p:nvSpPr>
            <p:spPr bwMode="auto">
              <a:xfrm>
                <a:off x="3510" y="3098"/>
                <a:ext cx="211" cy="114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23" name="Rectangle 39"/>
              <p:cNvSpPr>
                <a:spLocks noChangeArrowheads="1"/>
              </p:cNvSpPr>
              <p:nvPr/>
            </p:nvSpPr>
            <p:spPr bwMode="auto">
              <a:xfrm>
                <a:off x="168" y="908"/>
                <a:ext cx="425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PAM50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4" name="Rectangle 40"/>
              <p:cNvSpPr>
                <a:spLocks noChangeArrowheads="1"/>
              </p:cNvSpPr>
              <p:nvPr/>
            </p:nvSpPr>
            <p:spPr bwMode="auto">
              <a:xfrm>
                <a:off x="2059" y="908"/>
                <a:ext cx="487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PAM250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5" name="Rectangle 41"/>
              <p:cNvSpPr>
                <a:spLocks noChangeArrowheads="1"/>
              </p:cNvSpPr>
              <p:nvPr/>
            </p:nvSpPr>
            <p:spPr bwMode="auto">
              <a:xfrm>
                <a:off x="3950" y="908"/>
                <a:ext cx="487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PAM500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6" name="Rectangle 42"/>
              <p:cNvSpPr>
                <a:spLocks noChangeArrowheads="1"/>
              </p:cNvSpPr>
              <p:nvPr/>
            </p:nvSpPr>
            <p:spPr bwMode="auto">
              <a:xfrm>
                <a:off x="376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7" name="Rectangle 43"/>
              <p:cNvSpPr>
                <a:spLocks noChangeArrowheads="1"/>
              </p:cNvSpPr>
              <p:nvPr/>
            </p:nvSpPr>
            <p:spPr bwMode="auto">
              <a:xfrm>
                <a:off x="586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8" name="Rectangle 44"/>
              <p:cNvSpPr>
                <a:spLocks noChangeArrowheads="1"/>
              </p:cNvSpPr>
              <p:nvPr/>
            </p:nvSpPr>
            <p:spPr bwMode="auto">
              <a:xfrm>
                <a:off x="796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29" name="Rectangle 45"/>
              <p:cNvSpPr>
                <a:spLocks noChangeArrowheads="1"/>
              </p:cNvSpPr>
              <p:nvPr/>
            </p:nvSpPr>
            <p:spPr bwMode="auto">
              <a:xfrm>
                <a:off x="1006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0" name="Rectangle 46"/>
              <p:cNvSpPr>
                <a:spLocks noChangeArrowheads="1"/>
              </p:cNvSpPr>
              <p:nvPr/>
            </p:nvSpPr>
            <p:spPr bwMode="auto">
              <a:xfrm>
                <a:off x="1216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1" name="Rectangle 47"/>
              <p:cNvSpPr>
                <a:spLocks noChangeArrowheads="1"/>
              </p:cNvSpPr>
              <p:nvPr/>
            </p:nvSpPr>
            <p:spPr bwMode="auto">
              <a:xfrm>
                <a:off x="1426" y="1039"/>
                <a:ext cx="174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2" name="Rectangle 48"/>
              <p:cNvSpPr>
                <a:spLocks noChangeArrowheads="1"/>
              </p:cNvSpPr>
              <p:nvPr/>
            </p:nvSpPr>
            <p:spPr bwMode="auto">
              <a:xfrm>
                <a:off x="1637" y="1039"/>
                <a:ext cx="163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E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3" name="Rectangle 49"/>
              <p:cNvSpPr>
                <a:spLocks noChangeArrowheads="1"/>
              </p:cNvSpPr>
              <p:nvPr/>
            </p:nvSpPr>
            <p:spPr bwMode="auto">
              <a:xfrm>
                <a:off x="2301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4" name="Rectangle 50"/>
              <p:cNvSpPr>
                <a:spLocks noChangeArrowheads="1"/>
              </p:cNvSpPr>
              <p:nvPr/>
            </p:nvSpPr>
            <p:spPr bwMode="auto">
              <a:xfrm>
                <a:off x="2511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5" name="Rectangle 51"/>
              <p:cNvSpPr>
                <a:spLocks noChangeArrowheads="1"/>
              </p:cNvSpPr>
              <p:nvPr/>
            </p:nvSpPr>
            <p:spPr bwMode="auto">
              <a:xfrm>
                <a:off x="2721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6" name="Rectangle 52"/>
              <p:cNvSpPr>
                <a:spLocks noChangeArrowheads="1"/>
              </p:cNvSpPr>
              <p:nvPr/>
            </p:nvSpPr>
            <p:spPr bwMode="auto">
              <a:xfrm>
                <a:off x="2931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7" name="Rectangle 53"/>
              <p:cNvSpPr>
                <a:spLocks noChangeArrowheads="1"/>
              </p:cNvSpPr>
              <p:nvPr/>
            </p:nvSpPr>
            <p:spPr bwMode="auto">
              <a:xfrm>
                <a:off x="3141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8" name="Rectangle 54"/>
              <p:cNvSpPr>
                <a:spLocks noChangeArrowheads="1"/>
              </p:cNvSpPr>
              <p:nvPr/>
            </p:nvSpPr>
            <p:spPr bwMode="auto">
              <a:xfrm>
                <a:off x="3349" y="1039"/>
                <a:ext cx="174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39" name="Rectangle 55"/>
              <p:cNvSpPr>
                <a:spLocks noChangeArrowheads="1"/>
              </p:cNvSpPr>
              <p:nvPr/>
            </p:nvSpPr>
            <p:spPr bwMode="auto">
              <a:xfrm>
                <a:off x="3564" y="1039"/>
                <a:ext cx="163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E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0" name="Rectangle 56"/>
              <p:cNvSpPr>
                <a:spLocks noChangeArrowheads="1"/>
              </p:cNvSpPr>
              <p:nvPr/>
            </p:nvSpPr>
            <p:spPr bwMode="auto">
              <a:xfrm>
                <a:off x="4158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1" name="Rectangle 57"/>
              <p:cNvSpPr>
                <a:spLocks noChangeArrowheads="1"/>
              </p:cNvSpPr>
              <p:nvPr/>
            </p:nvSpPr>
            <p:spPr bwMode="auto">
              <a:xfrm>
                <a:off x="4368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2" name="Rectangle 58"/>
              <p:cNvSpPr>
                <a:spLocks noChangeArrowheads="1"/>
              </p:cNvSpPr>
              <p:nvPr/>
            </p:nvSpPr>
            <p:spPr bwMode="auto">
              <a:xfrm>
                <a:off x="4578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3" name="Rectangle 59"/>
              <p:cNvSpPr>
                <a:spLocks noChangeArrowheads="1"/>
              </p:cNvSpPr>
              <p:nvPr/>
            </p:nvSpPr>
            <p:spPr bwMode="auto">
              <a:xfrm>
                <a:off x="4788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4" name="Rectangle 60"/>
              <p:cNvSpPr>
                <a:spLocks noChangeArrowheads="1"/>
              </p:cNvSpPr>
              <p:nvPr/>
            </p:nvSpPr>
            <p:spPr bwMode="auto">
              <a:xfrm>
                <a:off x="4998" y="1039"/>
                <a:ext cx="169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5" name="Rectangle 61"/>
              <p:cNvSpPr>
                <a:spLocks noChangeArrowheads="1"/>
              </p:cNvSpPr>
              <p:nvPr/>
            </p:nvSpPr>
            <p:spPr bwMode="auto">
              <a:xfrm>
                <a:off x="5208" y="1039"/>
                <a:ext cx="174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6" name="Rectangle 62"/>
              <p:cNvSpPr>
                <a:spLocks noChangeArrowheads="1"/>
              </p:cNvSpPr>
              <p:nvPr/>
            </p:nvSpPr>
            <p:spPr bwMode="auto">
              <a:xfrm>
                <a:off x="5418" y="1039"/>
                <a:ext cx="163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 E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7" name="Rectangle 63"/>
              <p:cNvSpPr>
                <a:spLocks noChangeArrowheads="1"/>
              </p:cNvSpPr>
              <p:nvPr/>
            </p:nvSpPr>
            <p:spPr bwMode="auto">
              <a:xfrm>
                <a:off x="166" y="1152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8" name="Rectangle 64"/>
              <p:cNvSpPr>
                <a:spLocks noChangeArrowheads="1"/>
              </p:cNvSpPr>
              <p:nvPr/>
            </p:nvSpPr>
            <p:spPr bwMode="auto">
              <a:xfrm>
                <a:off x="500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49" name="Rectangle 65"/>
              <p:cNvSpPr>
                <a:spLocks noChangeArrowheads="1"/>
              </p:cNvSpPr>
              <p:nvPr/>
            </p:nvSpPr>
            <p:spPr bwMode="auto">
              <a:xfrm>
                <a:off x="68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0" name="Rectangle 66"/>
              <p:cNvSpPr>
                <a:spLocks noChangeArrowheads="1"/>
              </p:cNvSpPr>
              <p:nvPr/>
            </p:nvSpPr>
            <p:spPr bwMode="auto">
              <a:xfrm>
                <a:off x="89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1" name="Rectangle 67"/>
              <p:cNvSpPr>
                <a:spLocks noChangeArrowheads="1"/>
              </p:cNvSpPr>
              <p:nvPr/>
            </p:nvSpPr>
            <p:spPr bwMode="auto">
              <a:xfrm>
                <a:off x="110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2" name="Rectangle 68"/>
              <p:cNvSpPr>
                <a:spLocks noChangeArrowheads="1"/>
              </p:cNvSpPr>
              <p:nvPr/>
            </p:nvSpPr>
            <p:spPr bwMode="auto">
              <a:xfrm>
                <a:off x="131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3" name="Rectangle 69"/>
              <p:cNvSpPr>
                <a:spLocks noChangeArrowheads="1"/>
              </p:cNvSpPr>
              <p:nvPr/>
            </p:nvSpPr>
            <p:spPr bwMode="auto">
              <a:xfrm>
                <a:off x="152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4" name="Rectangle 70"/>
              <p:cNvSpPr>
                <a:spLocks noChangeArrowheads="1"/>
              </p:cNvSpPr>
              <p:nvPr/>
            </p:nvSpPr>
            <p:spPr bwMode="auto">
              <a:xfrm>
                <a:off x="1730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5" name="Rectangle 71"/>
              <p:cNvSpPr>
                <a:spLocks noChangeArrowheads="1"/>
              </p:cNvSpPr>
              <p:nvPr/>
            </p:nvSpPr>
            <p:spPr bwMode="auto">
              <a:xfrm>
                <a:off x="2103" y="1152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6" name="Rectangle 72"/>
              <p:cNvSpPr>
                <a:spLocks noChangeArrowheads="1"/>
              </p:cNvSpPr>
              <p:nvPr/>
            </p:nvSpPr>
            <p:spPr bwMode="auto">
              <a:xfrm>
                <a:off x="2333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7" name="Rectangle 73"/>
              <p:cNvSpPr>
                <a:spLocks noChangeArrowheads="1"/>
              </p:cNvSpPr>
              <p:nvPr/>
            </p:nvSpPr>
            <p:spPr bwMode="auto">
              <a:xfrm>
                <a:off x="2528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8" name="Rectangle 74"/>
              <p:cNvSpPr>
                <a:spLocks noChangeArrowheads="1"/>
              </p:cNvSpPr>
              <p:nvPr/>
            </p:nvSpPr>
            <p:spPr bwMode="auto">
              <a:xfrm>
                <a:off x="2754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9" name="Rectangle 75"/>
              <p:cNvSpPr>
                <a:spLocks noChangeArrowheads="1"/>
              </p:cNvSpPr>
              <p:nvPr/>
            </p:nvSpPr>
            <p:spPr bwMode="auto">
              <a:xfrm>
                <a:off x="2964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0" name="Rectangle 76"/>
              <p:cNvSpPr>
                <a:spLocks noChangeArrowheads="1"/>
              </p:cNvSpPr>
              <p:nvPr/>
            </p:nvSpPr>
            <p:spPr bwMode="auto">
              <a:xfrm>
                <a:off x="3159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1" name="Rectangle 77"/>
              <p:cNvSpPr>
                <a:spLocks noChangeArrowheads="1"/>
              </p:cNvSpPr>
              <p:nvPr/>
            </p:nvSpPr>
            <p:spPr bwMode="auto">
              <a:xfrm>
                <a:off x="3384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2" name="Rectangle 78"/>
              <p:cNvSpPr>
                <a:spLocks noChangeArrowheads="1"/>
              </p:cNvSpPr>
              <p:nvPr/>
            </p:nvSpPr>
            <p:spPr bwMode="auto">
              <a:xfrm>
                <a:off x="3594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3" name="Rectangle 79"/>
              <p:cNvSpPr>
                <a:spLocks noChangeArrowheads="1"/>
              </p:cNvSpPr>
              <p:nvPr/>
            </p:nvSpPr>
            <p:spPr bwMode="auto">
              <a:xfrm>
                <a:off x="3948" y="1152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A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4" name="Rectangle 80"/>
              <p:cNvSpPr>
                <a:spLocks noChangeArrowheads="1"/>
              </p:cNvSpPr>
              <p:nvPr/>
            </p:nvSpPr>
            <p:spPr bwMode="auto">
              <a:xfrm>
                <a:off x="4282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5" name="Rectangle 81"/>
              <p:cNvSpPr>
                <a:spLocks noChangeArrowheads="1"/>
              </p:cNvSpPr>
              <p:nvPr/>
            </p:nvSpPr>
            <p:spPr bwMode="auto">
              <a:xfrm>
                <a:off x="4462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6" name="Rectangle 82"/>
              <p:cNvSpPr>
                <a:spLocks noChangeArrowheads="1"/>
              </p:cNvSpPr>
              <p:nvPr/>
            </p:nvSpPr>
            <p:spPr bwMode="auto">
              <a:xfrm>
                <a:off x="4702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7" name="Rectangle 83"/>
              <p:cNvSpPr>
                <a:spLocks noChangeArrowheads="1"/>
              </p:cNvSpPr>
              <p:nvPr/>
            </p:nvSpPr>
            <p:spPr bwMode="auto">
              <a:xfrm>
                <a:off x="4913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8" name="Rectangle 84"/>
              <p:cNvSpPr>
                <a:spLocks noChangeArrowheads="1"/>
              </p:cNvSpPr>
              <p:nvPr/>
            </p:nvSpPr>
            <p:spPr bwMode="auto">
              <a:xfrm>
                <a:off x="5092" y="1154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69" name="Rectangle 85"/>
              <p:cNvSpPr>
                <a:spLocks noChangeArrowheads="1"/>
              </p:cNvSpPr>
              <p:nvPr/>
            </p:nvSpPr>
            <p:spPr bwMode="auto">
              <a:xfrm>
                <a:off x="5333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0" name="Rectangle 86"/>
              <p:cNvSpPr>
                <a:spLocks noChangeArrowheads="1"/>
              </p:cNvSpPr>
              <p:nvPr/>
            </p:nvSpPr>
            <p:spPr bwMode="auto">
              <a:xfrm>
                <a:off x="5543" y="1154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1" name="Rectangle 87"/>
              <p:cNvSpPr>
                <a:spLocks noChangeArrowheads="1"/>
              </p:cNvSpPr>
              <p:nvPr/>
            </p:nvSpPr>
            <p:spPr bwMode="auto">
              <a:xfrm>
                <a:off x="166" y="126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2" name="Rectangle 88"/>
              <p:cNvSpPr>
                <a:spLocks noChangeArrowheads="1"/>
              </p:cNvSpPr>
              <p:nvPr/>
            </p:nvSpPr>
            <p:spPr bwMode="auto">
              <a:xfrm>
                <a:off x="470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3" name="Rectangle 89"/>
              <p:cNvSpPr>
                <a:spLocks noChangeArrowheads="1"/>
              </p:cNvSpPr>
              <p:nvPr/>
            </p:nvSpPr>
            <p:spPr bwMode="auto">
              <a:xfrm>
                <a:off x="710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8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4" name="Rectangle 90"/>
              <p:cNvSpPr>
                <a:spLocks noChangeArrowheads="1"/>
              </p:cNvSpPr>
              <p:nvPr/>
            </p:nvSpPr>
            <p:spPr bwMode="auto">
              <a:xfrm>
                <a:off x="890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5" name="Rectangle 91"/>
              <p:cNvSpPr>
                <a:spLocks noChangeArrowheads="1"/>
              </p:cNvSpPr>
              <p:nvPr/>
            </p:nvSpPr>
            <p:spPr bwMode="auto">
              <a:xfrm>
                <a:off x="1100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6" name="Rectangle 92"/>
              <p:cNvSpPr>
                <a:spLocks noChangeArrowheads="1"/>
              </p:cNvSpPr>
              <p:nvPr/>
            </p:nvSpPr>
            <p:spPr bwMode="auto">
              <a:xfrm>
                <a:off x="1310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-6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7" name="Rectangle 93"/>
              <p:cNvSpPr>
                <a:spLocks noChangeArrowheads="1"/>
              </p:cNvSpPr>
              <p:nvPr/>
            </p:nvSpPr>
            <p:spPr bwMode="auto">
              <a:xfrm>
                <a:off x="1551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8" name="Rectangle 94"/>
              <p:cNvSpPr>
                <a:spLocks noChangeArrowheads="1"/>
              </p:cNvSpPr>
              <p:nvPr/>
            </p:nvSpPr>
            <p:spPr bwMode="auto">
              <a:xfrm>
                <a:off x="1730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79" name="Rectangle 95"/>
              <p:cNvSpPr>
                <a:spLocks noChangeArrowheads="1"/>
              </p:cNvSpPr>
              <p:nvPr/>
            </p:nvSpPr>
            <p:spPr bwMode="auto">
              <a:xfrm>
                <a:off x="2103" y="126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0" name="Rectangle 96"/>
              <p:cNvSpPr>
                <a:spLocks noChangeArrowheads="1"/>
              </p:cNvSpPr>
              <p:nvPr/>
            </p:nvSpPr>
            <p:spPr bwMode="auto">
              <a:xfrm>
                <a:off x="2318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1" name="Rectangle 97"/>
              <p:cNvSpPr>
                <a:spLocks noChangeArrowheads="1"/>
              </p:cNvSpPr>
              <p:nvPr/>
            </p:nvSpPr>
            <p:spPr bwMode="auto">
              <a:xfrm>
                <a:off x="2544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6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2" name="Rectangle 98"/>
              <p:cNvSpPr>
                <a:spLocks noChangeArrowheads="1"/>
              </p:cNvSpPr>
              <p:nvPr/>
            </p:nvSpPr>
            <p:spPr bwMode="auto">
              <a:xfrm>
                <a:off x="2754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3" name="Rectangle 99"/>
              <p:cNvSpPr>
                <a:spLocks noChangeArrowheads="1"/>
              </p:cNvSpPr>
              <p:nvPr/>
            </p:nvSpPr>
            <p:spPr bwMode="auto">
              <a:xfrm>
                <a:off x="2948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4" name="Rectangle 100"/>
              <p:cNvSpPr>
                <a:spLocks noChangeArrowheads="1"/>
              </p:cNvSpPr>
              <p:nvPr/>
            </p:nvSpPr>
            <p:spPr bwMode="auto">
              <a:xfrm>
                <a:off x="3159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5" name="Rectangle 101"/>
              <p:cNvSpPr>
                <a:spLocks noChangeArrowheads="1"/>
              </p:cNvSpPr>
              <p:nvPr/>
            </p:nvSpPr>
            <p:spPr bwMode="auto">
              <a:xfrm>
                <a:off x="3384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6" name="Rectangle 102"/>
              <p:cNvSpPr>
                <a:spLocks noChangeArrowheads="1"/>
              </p:cNvSpPr>
              <p:nvPr/>
            </p:nvSpPr>
            <p:spPr bwMode="auto">
              <a:xfrm>
                <a:off x="3579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7" name="Rectangle 103"/>
              <p:cNvSpPr>
                <a:spLocks noChangeArrowheads="1"/>
              </p:cNvSpPr>
              <p:nvPr/>
            </p:nvSpPr>
            <p:spPr bwMode="auto">
              <a:xfrm>
                <a:off x="3948" y="126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R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8" name="Rectangle 104"/>
              <p:cNvSpPr>
                <a:spLocks noChangeArrowheads="1"/>
              </p:cNvSpPr>
              <p:nvPr/>
            </p:nvSpPr>
            <p:spPr bwMode="auto">
              <a:xfrm>
                <a:off x="4252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89" name="Rectangle 105"/>
              <p:cNvSpPr>
                <a:spLocks noChangeArrowheads="1"/>
              </p:cNvSpPr>
              <p:nvPr/>
            </p:nvSpPr>
            <p:spPr bwMode="auto">
              <a:xfrm>
                <a:off x="4492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0" name="Rectangle 106"/>
              <p:cNvSpPr>
                <a:spLocks noChangeArrowheads="1"/>
              </p:cNvSpPr>
              <p:nvPr/>
            </p:nvSpPr>
            <p:spPr bwMode="auto">
              <a:xfrm>
                <a:off x="4702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1" name="Rectangle 107"/>
              <p:cNvSpPr>
                <a:spLocks noChangeArrowheads="1"/>
              </p:cNvSpPr>
              <p:nvPr/>
            </p:nvSpPr>
            <p:spPr bwMode="auto">
              <a:xfrm>
                <a:off x="4913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2" name="Rectangle 108"/>
              <p:cNvSpPr>
                <a:spLocks noChangeArrowheads="1"/>
              </p:cNvSpPr>
              <p:nvPr/>
            </p:nvSpPr>
            <p:spPr bwMode="auto">
              <a:xfrm>
                <a:off x="5092" y="126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3" name="Rectangle 109"/>
              <p:cNvSpPr>
                <a:spLocks noChangeArrowheads="1"/>
              </p:cNvSpPr>
              <p:nvPr/>
            </p:nvSpPr>
            <p:spPr bwMode="auto">
              <a:xfrm>
                <a:off x="5333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4" name="Rectangle 110"/>
              <p:cNvSpPr>
                <a:spLocks noChangeArrowheads="1"/>
              </p:cNvSpPr>
              <p:nvPr/>
            </p:nvSpPr>
            <p:spPr bwMode="auto">
              <a:xfrm>
                <a:off x="5543" y="126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5" name="Rectangle 111"/>
              <p:cNvSpPr>
                <a:spLocks noChangeArrowheads="1"/>
              </p:cNvSpPr>
              <p:nvPr/>
            </p:nvSpPr>
            <p:spPr bwMode="auto">
              <a:xfrm>
                <a:off x="166" y="1379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6" name="Rectangle 112"/>
              <p:cNvSpPr>
                <a:spLocks noChangeArrowheads="1"/>
              </p:cNvSpPr>
              <p:nvPr/>
            </p:nvSpPr>
            <p:spPr bwMode="auto">
              <a:xfrm>
                <a:off x="470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7" name="Rectangle 113"/>
              <p:cNvSpPr>
                <a:spLocks noChangeArrowheads="1"/>
              </p:cNvSpPr>
              <p:nvPr/>
            </p:nvSpPr>
            <p:spPr bwMode="auto">
              <a:xfrm>
                <a:off x="680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8" name="Rectangle 114"/>
              <p:cNvSpPr>
                <a:spLocks noChangeArrowheads="1"/>
              </p:cNvSpPr>
              <p:nvPr/>
            </p:nvSpPr>
            <p:spPr bwMode="auto">
              <a:xfrm>
                <a:off x="921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99" name="Rectangle 115"/>
              <p:cNvSpPr>
                <a:spLocks noChangeArrowheads="1"/>
              </p:cNvSpPr>
              <p:nvPr/>
            </p:nvSpPr>
            <p:spPr bwMode="auto">
              <a:xfrm>
                <a:off x="1131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0" name="Rectangle 116"/>
              <p:cNvSpPr>
                <a:spLocks noChangeArrowheads="1"/>
              </p:cNvSpPr>
              <p:nvPr/>
            </p:nvSpPr>
            <p:spPr bwMode="auto">
              <a:xfrm>
                <a:off x="1310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-8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1" name="Rectangle 117"/>
              <p:cNvSpPr>
                <a:spLocks noChangeArrowheads="1"/>
              </p:cNvSpPr>
              <p:nvPr/>
            </p:nvSpPr>
            <p:spPr bwMode="auto">
              <a:xfrm>
                <a:off x="1520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2" name="Rectangle 118"/>
              <p:cNvSpPr>
                <a:spLocks noChangeArrowheads="1"/>
              </p:cNvSpPr>
              <p:nvPr/>
            </p:nvSpPr>
            <p:spPr bwMode="auto">
              <a:xfrm>
                <a:off x="1730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3" name="Rectangle 119"/>
              <p:cNvSpPr>
                <a:spLocks noChangeArrowheads="1"/>
              </p:cNvSpPr>
              <p:nvPr/>
            </p:nvSpPr>
            <p:spPr bwMode="auto">
              <a:xfrm>
                <a:off x="2103" y="1379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4" name="Rectangle 120"/>
              <p:cNvSpPr>
                <a:spLocks noChangeArrowheads="1"/>
              </p:cNvSpPr>
              <p:nvPr/>
            </p:nvSpPr>
            <p:spPr bwMode="auto">
              <a:xfrm>
                <a:off x="2333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5" name="Rectangle 121"/>
              <p:cNvSpPr>
                <a:spLocks noChangeArrowheads="1"/>
              </p:cNvSpPr>
              <p:nvPr/>
            </p:nvSpPr>
            <p:spPr bwMode="auto">
              <a:xfrm>
                <a:off x="2544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6" name="Rectangle 122"/>
              <p:cNvSpPr>
                <a:spLocks noChangeArrowheads="1"/>
              </p:cNvSpPr>
              <p:nvPr/>
            </p:nvSpPr>
            <p:spPr bwMode="auto">
              <a:xfrm>
                <a:off x="2754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7" name="Rectangle 123"/>
              <p:cNvSpPr>
                <a:spLocks noChangeArrowheads="1"/>
              </p:cNvSpPr>
              <p:nvPr/>
            </p:nvSpPr>
            <p:spPr bwMode="auto">
              <a:xfrm>
                <a:off x="2964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8" name="Rectangle 124"/>
              <p:cNvSpPr>
                <a:spLocks noChangeArrowheads="1"/>
              </p:cNvSpPr>
              <p:nvPr/>
            </p:nvSpPr>
            <p:spPr bwMode="auto">
              <a:xfrm>
                <a:off x="3159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09" name="Rectangle 125"/>
              <p:cNvSpPr>
                <a:spLocks noChangeArrowheads="1"/>
              </p:cNvSpPr>
              <p:nvPr/>
            </p:nvSpPr>
            <p:spPr bwMode="auto">
              <a:xfrm>
                <a:off x="3384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0" name="Rectangle 126"/>
              <p:cNvSpPr>
                <a:spLocks noChangeArrowheads="1"/>
              </p:cNvSpPr>
              <p:nvPr/>
            </p:nvSpPr>
            <p:spPr bwMode="auto">
              <a:xfrm>
                <a:off x="3594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1" name="Rectangle 127"/>
              <p:cNvSpPr>
                <a:spLocks noChangeArrowheads="1"/>
              </p:cNvSpPr>
              <p:nvPr/>
            </p:nvSpPr>
            <p:spPr bwMode="auto">
              <a:xfrm>
                <a:off x="3948" y="1379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N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2" name="Rectangle 128"/>
              <p:cNvSpPr>
                <a:spLocks noChangeArrowheads="1"/>
              </p:cNvSpPr>
              <p:nvPr/>
            </p:nvSpPr>
            <p:spPr bwMode="auto">
              <a:xfrm>
                <a:off x="4282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3" name="Rectangle 129"/>
              <p:cNvSpPr>
                <a:spLocks noChangeArrowheads="1"/>
              </p:cNvSpPr>
              <p:nvPr/>
            </p:nvSpPr>
            <p:spPr bwMode="auto">
              <a:xfrm>
                <a:off x="4492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4" name="Rectangle 130"/>
              <p:cNvSpPr>
                <a:spLocks noChangeArrowheads="1"/>
              </p:cNvSpPr>
              <p:nvPr/>
            </p:nvSpPr>
            <p:spPr bwMode="auto">
              <a:xfrm>
                <a:off x="4702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5" name="Rectangle 131"/>
              <p:cNvSpPr>
                <a:spLocks noChangeArrowheads="1"/>
              </p:cNvSpPr>
              <p:nvPr/>
            </p:nvSpPr>
            <p:spPr bwMode="auto">
              <a:xfrm>
                <a:off x="4913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6" name="Rectangle 132"/>
              <p:cNvSpPr>
                <a:spLocks noChangeArrowheads="1"/>
              </p:cNvSpPr>
              <p:nvPr/>
            </p:nvSpPr>
            <p:spPr bwMode="auto">
              <a:xfrm>
                <a:off x="5092" y="1381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7" name="Rectangle 133"/>
              <p:cNvSpPr>
                <a:spLocks noChangeArrowheads="1"/>
              </p:cNvSpPr>
              <p:nvPr/>
            </p:nvSpPr>
            <p:spPr bwMode="auto">
              <a:xfrm>
                <a:off x="5333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8" name="Rectangle 134"/>
              <p:cNvSpPr>
                <a:spLocks noChangeArrowheads="1"/>
              </p:cNvSpPr>
              <p:nvPr/>
            </p:nvSpPr>
            <p:spPr bwMode="auto">
              <a:xfrm>
                <a:off x="5543" y="1381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19" name="Rectangle 135"/>
              <p:cNvSpPr>
                <a:spLocks noChangeArrowheads="1"/>
              </p:cNvSpPr>
              <p:nvPr/>
            </p:nvSpPr>
            <p:spPr bwMode="auto">
              <a:xfrm>
                <a:off x="166" y="1493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0" name="Rectangle 136"/>
              <p:cNvSpPr>
                <a:spLocks noChangeArrowheads="1"/>
              </p:cNvSpPr>
              <p:nvPr/>
            </p:nvSpPr>
            <p:spPr bwMode="auto">
              <a:xfrm>
                <a:off x="470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1" name="Rectangle 137"/>
              <p:cNvSpPr>
                <a:spLocks noChangeArrowheads="1"/>
              </p:cNvSpPr>
              <p:nvPr/>
            </p:nvSpPr>
            <p:spPr bwMode="auto">
              <a:xfrm>
                <a:off x="680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2" name="Rectangle 138"/>
              <p:cNvSpPr>
                <a:spLocks noChangeArrowheads="1"/>
              </p:cNvSpPr>
              <p:nvPr/>
            </p:nvSpPr>
            <p:spPr bwMode="auto">
              <a:xfrm>
                <a:off x="921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3" name="Rectangle 139"/>
              <p:cNvSpPr>
                <a:spLocks noChangeArrowheads="1"/>
              </p:cNvSpPr>
              <p:nvPr/>
            </p:nvSpPr>
            <p:spPr bwMode="auto">
              <a:xfrm>
                <a:off x="1131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7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4" name="Rectangle 140"/>
              <p:cNvSpPr>
                <a:spLocks noChangeArrowheads="1"/>
              </p:cNvSpPr>
              <p:nvPr/>
            </p:nvSpPr>
            <p:spPr bwMode="auto">
              <a:xfrm>
                <a:off x="1259" y="1495"/>
                <a:ext cx="182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5" name="Rectangle 141"/>
              <p:cNvSpPr>
                <a:spLocks noChangeArrowheads="1"/>
              </p:cNvSpPr>
              <p:nvPr/>
            </p:nvSpPr>
            <p:spPr bwMode="auto">
              <a:xfrm>
                <a:off x="1520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6" name="Rectangle 142"/>
              <p:cNvSpPr>
                <a:spLocks noChangeArrowheads="1"/>
              </p:cNvSpPr>
              <p:nvPr/>
            </p:nvSpPr>
            <p:spPr bwMode="auto">
              <a:xfrm>
                <a:off x="1761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7" name="Rectangle 143"/>
              <p:cNvSpPr>
                <a:spLocks noChangeArrowheads="1"/>
              </p:cNvSpPr>
              <p:nvPr/>
            </p:nvSpPr>
            <p:spPr bwMode="auto">
              <a:xfrm>
                <a:off x="2103" y="1493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8" name="Rectangle 144"/>
              <p:cNvSpPr>
                <a:spLocks noChangeArrowheads="1"/>
              </p:cNvSpPr>
              <p:nvPr/>
            </p:nvSpPr>
            <p:spPr bwMode="auto">
              <a:xfrm>
                <a:off x="2333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29" name="Rectangle 145"/>
              <p:cNvSpPr>
                <a:spLocks noChangeArrowheads="1"/>
              </p:cNvSpPr>
              <p:nvPr/>
            </p:nvSpPr>
            <p:spPr bwMode="auto">
              <a:xfrm>
                <a:off x="2528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0" name="Rectangle 146"/>
              <p:cNvSpPr>
                <a:spLocks noChangeArrowheads="1"/>
              </p:cNvSpPr>
              <p:nvPr/>
            </p:nvSpPr>
            <p:spPr bwMode="auto">
              <a:xfrm>
                <a:off x="2754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1" name="Rectangle 147"/>
              <p:cNvSpPr>
                <a:spLocks noChangeArrowheads="1"/>
              </p:cNvSpPr>
              <p:nvPr/>
            </p:nvSpPr>
            <p:spPr bwMode="auto">
              <a:xfrm>
                <a:off x="2964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2" name="Rectangle 148"/>
              <p:cNvSpPr>
                <a:spLocks noChangeArrowheads="1"/>
              </p:cNvSpPr>
              <p:nvPr/>
            </p:nvSpPr>
            <p:spPr bwMode="auto">
              <a:xfrm>
                <a:off x="3159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3" name="Rectangle 149"/>
              <p:cNvSpPr>
                <a:spLocks noChangeArrowheads="1"/>
              </p:cNvSpPr>
              <p:nvPr/>
            </p:nvSpPr>
            <p:spPr bwMode="auto">
              <a:xfrm>
                <a:off x="3384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4" name="Rectangle 150"/>
              <p:cNvSpPr>
                <a:spLocks noChangeArrowheads="1"/>
              </p:cNvSpPr>
              <p:nvPr/>
            </p:nvSpPr>
            <p:spPr bwMode="auto">
              <a:xfrm>
                <a:off x="3594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5" name="Rectangle 151"/>
              <p:cNvSpPr>
                <a:spLocks noChangeArrowheads="1"/>
              </p:cNvSpPr>
              <p:nvPr/>
            </p:nvSpPr>
            <p:spPr bwMode="auto">
              <a:xfrm>
                <a:off x="3948" y="1493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D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6" name="Rectangle 152"/>
              <p:cNvSpPr>
                <a:spLocks noChangeArrowheads="1"/>
              </p:cNvSpPr>
              <p:nvPr/>
            </p:nvSpPr>
            <p:spPr bwMode="auto">
              <a:xfrm>
                <a:off x="4282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7" name="Rectangle 153"/>
              <p:cNvSpPr>
                <a:spLocks noChangeArrowheads="1"/>
              </p:cNvSpPr>
              <p:nvPr/>
            </p:nvSpPr>
            <p:spPr bwMode="auto">
              <a:xfrm>
                <a:off x="4492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8" name="Rectangle 154"/>
              <p:cNvSpPr>
                <a:spLocks noChangeArrowheads="1"/>
              </p:cNvSpPr>
              <p:nvPr/>
            </p:nvSpPr>
            <p:spPr bwMode="auto">
              <a:xfrm>
                <a:off x="4702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39" name="Rectangle 155"/>
              <p:cNvSpPr>
                <a:spLocks noChangeArrowheads="1"/>
              </p:cNvSpPr>
              <p:nvPr/>
            </p:nvSpPr>
            <p:spPr bwMode="auto">
              <a:xfrm>
                <a:off x="4913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0" name="Rectangle 156"/>
              <p:cNvSpPr>
                <a:spLocks noChangeArrowheads="1"/>
              </p:cNvSpPr>
              <p:nvPr/>
            </p:nvSpPr>
            <p:spPr bwMode="auto">
              <a:xfrm>
                <a:off x="5092" y="1495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1" name="Rectangle 157"/>
              <p:cNvSpPr>
                <a:spLocks noChangeArrowheads="1"/>
              </p:cNvSpPr>
              <p:nvPr/>
            </p:nvSpPr>
            <p:spPr bwMode="auto">
              <a:xfrm>
                <a:off x="5333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2" name="Rectangle 158"/>
              <p:cNvSpPr>
                <a:spLocks noChangeArrowheads="1"/>
              </p:cNvSpPr>
              <p:nvPr/>
            </p:nvSpPr>
            <p:spPr bwMode="auto">
              <a:xfrm>
                <a:off x="5543" y="1495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3" name="Rectangle 159"/>
              <p:cNvSpPr>
                <a:spLocks noChangeArrowheads="1"/>
              </p:cNvSpPr>
              <p:nvPr/>
            </p:nvSpPr>
            <p:spPr bwMode="auto">
              <a:xfrm>
                <a:off x="166" y="160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4" name="Rectangle 160"/>
              <p:cNvSpPr>
                <a:spLocks noChangeArrowheads="1"/>
              </p:cNvSpPr>
              <p:nvPr/>
            </p:nvSpPr>
            <p:spPr bwMode="auto">
              <a:xfrm>
                <a:off x="470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5" name="Rectangle 161"/>
              <p:cNvSpPr>
                <a:spLocks noChangeArrowheads="1"/>
              </p:cNvSpPr>
              <p:nvPr/>
            </p:nvSpPr>
            <p:spPr bwMode="auto">
              <a:xfrm>
                <a:off x="680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-6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6" name="Rectangle 162"/>
              <p:cNvSpPr>
                <a:spLocks noChangeArrowheads="1"/>
              </p:cNvSpPr>
              <p:nvPr/>
            </p:nvSpPr>
            <p:spPr bwMode="auto">
              <a:xfrm>
                <a:off x="890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-8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7" name="Rectangle 163"/>
              <p:cNvSpPr>
                <a:spLocks noChangeArrowheads="1"/>
              </p:cNvSpPr>
              <p:nvPr/>
            </p:nvSpPr>
            <p:spPr bwMode="auto">
              <a:xfrm>
                <a:off x="1049" y="1608"/>
                <a:ext cx="182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8" name="Rectangle 164"/>
              <p:cNvSpPr>
                <a:spLocks noChangeArrowheads="1"/>
              </p:cNvSpPr>
              <p:nvPr/>
            </p:nvSpPr>
            <p:spPr bwMode="auto">
              <a:xfrm>
                <a:off x="1341" y="1608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9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49" name="Rectangle 165"/>
              <p:cNvSpPr>
                <a:spLocks noChangeArrowheads="1"/>
              </p:cNvSpPr>
              <p:nvPr/>
            </p:nvSpPr>
            <p:spPr bwMode="auto">
              <a:xfrm>
                <a:off x="1470" y="1608"/>
                <a:ext cx="182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0" name="Rectangle 166"/>
              <p:cNvSpPr>
                <a:spLocks noChangeArrowheads="1"/>
              </p:cNvSpPr>
              <p:nvPr/>
            </p:nvSpPr>
            <p:spPr bwMode="auto">
              <a:xfrm>
                <a:off x="1680" y="1608"/>
                <a:ext cx="182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1" name="Rectangle 167"/>
              <p:cNvSpPr>
                <a:spLocks noChangeArrowheads="1"/>
              </p:cNvSpPr>
              <p:nvPr/>
            </p:nvSpPr>
            <p:spPr bwMode="auto">
              <a:xfrm>
                <a:off x="2103" y="160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2" name="Rectangle 168"/>
              <p:cNvSpPr>
                <a:spLocks noChangeArrowheads="1"/>
              </p:cNvSpPr>
              <p:nvPr/>
            </p:nvSpPr>
            <p:spPr bwMode="auto">
              <a:xfrm>
                <a:off x="2318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3" name="Rectangle 169"/>
              <p:cNvSpPr>
                <a:spLocks noChangeArrowheads="1"/>
              </p:cNvSpPr>
              <p:nvPr/>
            </p:nvSpPr>
            <p:spPr bwMode="auto">
              <a:xfrm>
                <a:off x="2528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4" name="Rectangle 170"/>
              <p:cNvSpPr>
                <a:spLocks noChangeArrowheads="1"/>
              </p:cNvSpPr>
              <p:nvPr/>
            </p:nvSpPr>
            <p:spPr bwMode="auto">
              <a:xfrm>
                <a:off x="2738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5" name="Rectangle 171"/>
              <p:cNvSpPr>
                <a:spLocks noChangeArrowheads="1"/>
              </p:cNvSpPr>
              <p:nvPr/>
            </p:nvSpPr>
            <p:spPr bwMode="auto">
              <a:xfrm>
                <a:off x="2948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6" name="Rectangle 172"/>
              <p:cNvSpPr>
                <a:spLocks noChangeArrowheads="1"/>
              </p:cNvSpPr>
              <p:nvPr/>
            </p:nvSpPr>
            <p:spPr bwMode="auto">
              <a:xfrm>
                <a:off x="3148" y="1608"/>
                <a:ext cx="150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12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7" name="Rectangle 173"/>
              <p:cNvSpPr>
                <a:spLocks noChangeArrowheads="1"/>
              </p:cNvSpPr>
              <p:nvPr/>
            </p:nvSpPr>
            <p:spPr bwMode="auto">
              <a:xfrm>
                <a:off x="3369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8" name="Rectangle 174"/>
              <p:cNvSpPr>
                <a:spLocks noChangeArrowheads="1"/>
              </p:cNvSpPr>
              <p:nvPr/>
            </p:nvSpPr>
            <p:spPr bwMode="auto">
              <a:xfrm>
                <a:off x="3579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59" name="Rectangle 175"/>
              <p:cNvSpPr>
                <a:spLocks noChangeArrowheads="1"/>
              </p:cNvSpPr>
              <p:nvPr/>
            </p:nvSpPr>
            <p:spPr bwMode="auto">
              <a:xfrm>
                <a:off x="3948" y="1606"/>
                <a:ext cx="142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C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0" name="Rectangle 176"/>
              <p:cNvSpPr>
                <a:spLocks noChangeArrowheads="1"/>
              </p:cNvSpPr>
              <p:nvPr/>
            </p:nvSpPr>
            <p:spPr bwMode="auto">
              <a:xfrm>
                <a:off x="425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1" name="Rectangle 177"/>
              <p:cNvSpPr>
                <a:spLocks noChangeArrowheads="1"/>
              </p:cNvSpPr>
              <p:nvPr/>
            </p:nvSpPr>
            <p:spPr bwMode="auto">
              <a:xfrm>
                <a:off x="446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2" name="Rectangle 178"/>
              <p:cNvSpPr>
                <a:spLocks noChangeArrowheads="1"/>
              </p:cNvSpPr>
              <p:nvPr/>
            </p:nvSpPr>
            <p:spPr bwMode="auto">
              <a:xfrm>
                <a:off x="467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3" name="Rectangle 179"/>
              <p:cNvSpPr>
                <a:spLocks noChangeArrowheads="1"/>
              </p:cNvSpPr>
              <p:nvPr/>
            </p:nvSpPr>
            <p:spPr bwMode="auto">
              <a:xfrm>
                <a:off x="488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4" name="Rectangle 180"/>
              <p:cNvSpPr>
                <a:spLocks noChangeArrowheads="1"/>
              </p:cNvSpPr>
              <p:nvPr/>
            </p:nvSpPr>
            <p:spPr bwMode="auto">
              <a:xfrm>
                <a:off x="5072" y="1608"/>
                <a:ext cx="150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22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5" name="Rectangle 181"/>
              <p:cNvSpPr>
                <a:spLocks noChangeArrowheads="1"/>
              </p:cNvSpPr>
              <p:nvPr/>
            </p:nvSpPr>
            <p:spPr bwMode="auto">
              <a:xfrm>
                <a:off x="530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6" name="Rectangle 182"/>
              <p:cNvSpPr>
                <a:spLocks noChangeArrowheads="1"/>
              </p:cNvSpPr>
              <p:nvPr/>
            </p:nvSpPr>
            <p:spPr bwMode="auto">
              <a:xfrm>
                <a:off x="5512" y="1608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7" name="Rectangle 183"/>
              <p:cNvSpPr>
                <a:spLocks noChangeArrowheads="1"/>
              </p:cNvSpPr>
              <p:nvPr/>
            </p:nvSpPr>
            <p:spPr bwMode="auto">
              <a:xfrm>
                <a:off x="166" y="1720"/>
                <a:ext cx="147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8" name="Rectangle 184"/>
              <p:cNvSpPr>
                <a:spLocks noChangeArrowheads="1"/>
              </p:cNvSpPr>
              <p:nvPr/>
            </p:nvSpPr>
            <p:spPr bwMode="auto">
              <a:xfrm>
                <a:off x="470" y="1722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-3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69" name="Rectangle 185"/>
              <p:cNvSpPr>
                <a:spLocks noChangeArrowheads="1"/>
              </p:cNvSpPr>
              <p:nvPr/>
            </p:nvSpPr>
            <p:spPr bwMode="auto">
              <a:xfrm>
                <a:off x="710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0" name="Rectangle 186"/>
              <p:cNvSpPr>
                <a:spLocks noChangeArrowheads="1"/>
              </p:cNvSpPr>
              <p:nvPr/>
            </p:nvSpPr>
            <p:spPr bwMode="auto">
              <a:xfrm>
                <a:off x="890" y="1722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1" name="Rectangle 187"/>
              <p:cNvSpPr>
                <a:spLocks noChangeArrowheads="1"/>
              </p:cNvSpPr>
              <p:nvPr/>
            </p:nvSpPr>
            <p:spPr bwMode="auto">
              <a:xfrm>
                <a:off x="1100" y="1722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2" name="Rectangle 188"/>
              <p:cNvSpPr>
                <a:spLocks noChangeArrowheads="1"/>
              </p:cNvSpPr>
              <p:nvPr/>
            </p:nvSpPr>
            <p:spPr bwMode="auto">
              <a:xfrm>
                <a:off x="1259" y="1722"/>
                <a:ext cx="182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-11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3" name="Rectangle 189"/>
              <p:cNvSpPr>
                <a:spLocks noChangeArrowheads="1"/>
              </p:cNvSpPr>
              <p:nvPr/>
            </p:nvSpPr>
            <p:spPr bwMode="auto">
              <a:xfrm>
                <a:off x="1551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8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4" name="Rectangle 190"/>
              <p:cNvSpPr>
                <a:spLocks noChangeArrowheads="1"/>
              </p:cNvSpPr>
              <p:nvPr/>
            </p:nvSpPr>
            <p:spPr bwMode="auto">
              <a:xfrm>
                <a:off x="1761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5" name="Rectangle 191"/>
              <p:cNvSpPr>
                <a:spLocks noChangeArrowheads="1"/>
              </p:cNvSpPr>
              <p:nvPr/>
            </p:nvSpPr>
            <p:spPr bwMode="auto">
              <a:xfrm>
                <a:off x="2100" y="1720"/>
                <a:ext cx="147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6" name="Rectangle 192"/>
              <p:cNvSpPr>
                <a:spLocks noChangeArrowheads="1"/>
              </p:cNvSpPr>
              <p:nvPr/>
            </p:nvSpPr>
            <p:spPr bwMode="auto">
              <a:xfrm>
                <a:off x="2333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7" name="Rectangle 193"/>
              <p:cNvSpPr>
                <a:spLocks noChangeArrowheads="1"/>
              </p:cNvSpPr>
              <p:nvPr/>
            </p:nvSpPr>
            <p:spPr bwMode="auto">
              <a:xfrm>
                <a:off x="2544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8" name="Rectangle 194"/>
              <p:cNvSpPr>
                <a:spLocks noChangeArrowheads="1"/>
              </p:cNvSpPr>
              <p:nvPr/>
            </p:nvSpPr>
            <p:spPr bwMode="auto">
              <a:xfrm>
                <a:off x="2754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79" name="Rectangle 195"/>
              <p:cNvSpPr>
                <a:spLocks noChangeArrowheads="1"/>
              </p:cNvSpPr>
              <p:nvPr/>
            </p:nvSpPr>
            <p:spPr bwMode="auto">
              <a:xfrm>
                <a:off x="2964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0" name="Rectangle 196"/>
              <p:cNvSpPr>
                <a:spLocks noChangeArrowheads="1"/>
              </p:cNvSpPr>
              <p:nvPr/>
            </p:nvSpPr>
            <p:spPr bwMode="auto">
              <a:xfrm>
                <a:off x="3159" y="1722"/>
                <a:ext cx="128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-5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1" name="Rectangle 197"/>
              <p:cNvSpPr>
                <a:spLocks noChangeArrowheads="1"/>
              </p:cNvSpPr>
              <p:nvPr/>
            </p:nvSpPr>
            <p:spPr bwMode="auto">
              <a:xfrm>
                <a:off x="3384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" pitchFamily="34" charset="0"/>
                    <a:cs typeface="Arial" pitchFamily="34" charset="0"/>
                  </a:rPr>
                  <a:t>4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2" name="Rectangle 198"/>
              <p:cNvSpPr>
                <a:spLocks noChangeArrowheads="1"/>
              </p:cNvSpPr>
              <p:nvPr/>
            </p:nvSpPr>
            <p:spPr bwMode="auto">
              <a:xfrm>
                <a:off x="3594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3" name="Rectangle 199"/>
              <p:cNvSpPr>
                <a:spLocks noChangeArrowheads="1"/>
              </p:cNvSpPr>
              <p:nvPr/>
            </p:nvSpPr>
            <p:spPr bwMode="auto">
              <a:xfrm>
                <a:off x="3948" y="1720"/>
                <a:ext cx="147" cy="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1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Q 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4" name="Rectangle 200"/>
              <p:cNvSpPr>
                <a:spLocks noChangeArrowheads="1"/>
              </p:cNvSpPr>
              <p:nvPr/>
            </p:nvSpPr>
            <p:spPr bwMode="auto">
              <a:xfrm>
                <a:off x="4282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0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5" name="Rectangle 201"/>
              <p:cNvSpPr>
                <a:spLocks noChangeArrowheads="1"/>
              </p:cNvSpPr>
              <p:nvPr/>
            </p:nvSpPr>
            <p:spPr bwMode="auto">
              <a:xfrm>
                <a:off x="4492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6" name="Rectangle 202"/>
              <p:cNvSpPr>
                <a:spLocks noChangeArrowheads="1"/>
              </p:cNvSpPr>
              <p:nvPr/>
            </p:nvSpPr>
            <p:spPr bwMode="auto">
              <a:xfrm>
                <a:off x="4702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1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187" name="Rectangle 203"/>
              <p:cNvSpPr>
                <a:spLocks noChangeArrowheads="1"/>
              </p:cNvSpPr>
              <p:nvPr/>
            </p:nvSpPr>
            <p:spPr bwMode="auto">
              <a:xfrm>
                <a:off x="4913" y="1722"/>
                <a:ext cx="96" cy="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1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itchFamily="34" charset="0"/>
                    <a:cs typeface="Arial" pitchFamily="34" charset="0"/>
                  </a:rPr>
                  <a:t>2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189" name="Rectangle 205"/>
            <p:cNvSpPr>
              <a:spLocks noChangeArrowheads="1"/>
            </p:cNvSpPr>
            <p:nvPr/>
          </p:nvSpPr>
          <p:spPr bwMode="auto">
            <a:xfrm>
              <a:off x="5092" y="17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0" name="Rectangle 206"/>
            <p:cNvSpPr>
              <a:spLocks noChangeArrowheads="1"/>
            </p:cNvSpPr>
            <p:nvPr/>
          </p:nvSpPr>
          <p:spPr bwMode="auto">
            <a:xfrm>
              <a:off x="5333" y="1722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1" name="Rectangle 207"/>
            <p:cNvSpPr>
              <a:spLocks noChangeArrowheads="1"/>
            </p:cNvSpPr>
            <p:nvPr/>
          </p:nvSpPr>
          <p:spPr bwMode="auto">
            <a:xfrm>
              <a:off x="5543" y="1722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2" name="Rectangle 208"/>
            <p:cNvSpPr>
              <a:spLocks noChangeArrowheads="1"/>
            </p:cNvSpPr>
            <p:nvPr/>
          </p:nvSpPr>
          <p:spPr bwMode="auto">
            <a:xfrm>
              <a:off x="166" y="1833"/>
              <a:ext cx="136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3" name="Rectangle 209"/>
            <p:cNvSpPr>
              <a:spLocks noChangeArrowheads="1"/>
            </p:cNvSpPr>
            <p:nvPr/>
          </p:nvSpPr>
          <p:spPr bwMode="auto">
            <a:xfrm>
              <a:off x="470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4" name="Rectangle 210"/>
            <p:cNvSpPr>
              <a:spLocks noChangeArrowheads="1"/>
            </p:cNvSpPr>
            <p:nvPr/>
          </p:nvSpPr>
          <p:spPr bwMode="auto">
            <a:xfrm>
              <a:off x="680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5" name="Rectangle 211"/>
            <p:cNvSpPr>
              <a:spLocks noChangeArrowheads="1"/>
            </p:cNvSpPr>
            <p:nvPr/>
          </p:nvSpPr>
          <p:spPr bwMode="auto">
            <a:xfrm>
              <a:off x="890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6" name="Rectangle 212"/>
            <p:cNvSpPr>
              <a:spLocks noChangeArrowheads="1"/>
            </p:cNvSpPr>
            <p:nvPr/>
          </p:nvSpPr>
          <p:spPr bwMode="auto">
            <a:xfrm>
              <a:off x="1131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7" name="Rectangle 213"/>
            <p:cNvSpPr>
              <a:spLocks noChangeArrowheads="1"/>
            </p:cNvSpPr>
            <p:nvPr/>
          </p:nvSpPr>
          <p:spPr bwMode="auto">
            <a:xfrm>
              <a:off x="1259" y="1835"/>
              <a:ext cx="182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8" name="Rectangle 214"/>
            <p:cNvSpPr>
              <a:spLocks noChangeArrowheads="1"/>
            </p:cNvSpPr>
            <p:nvPr/>
          </p:nvSpPr>
          <p:spPr bwMode="auto">
            <a:xfrm>
              <a:off x="1551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199" name="Rectangle 215"/>
            <p:cNvSpPr>
              <a:spLocks noChangeArrowheads="1"/>
            </p:cNvSpPr>
            <p:nvPr/>
          </p:nvSpPr>
          <p:spPr bwMode="auto">
            <a:xfrm>
              <a:off x="1761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0" name="Rectangle 216"/>
            <p:cNvSpPr>
              <a:spLocks noChangeArrowheads="1"/>
            </p:cNvSpPr>
            <p:nvPr/>
          </p:nvSpPr>
          <p:spPr bwMode="auto">
            <a:xfrm>
              <a:off x="2106" y="1833"/>
              <a:ext cx="136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1" name="Rectangle 217"/>
            <p:cNvSpPr>
              <a:spLocks noChangeArrowheads="1"/>
            </p:cNvSpPr>
            <p:nvPr/>
          </p:nvSpPr>
          <p:spPr bwMode="auto">
            <a:xfrm>
              <a:off x="2333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2" name="Rectangle 218"/>
            <p:cNvSpPr>
              <a:spLocks noChangeArrowheads="1"/>
            </p:cNvSpPr>
            <p:nvPr/>
          </p:nvSpPr>
          <p:spPr bwMode="auto">
            <a:xfrm>
              <a:off x="2528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3" name="Rectangle 219"/>
            <p:cNvSpPr>
              <a:spLocks noChangeArrowheads="1"/>
            </p:cNvSpPr>
            <p:nvPr/>
          </p:nvSpPr>
          <p:spPr bwMode="auto">
            <a:xfrm>
              <a:off x="2754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4" name="Rectangle 220"/>
            <p:cNvSpPr>
              <a:spLocks noChangeArrowheads="1"/>
            </p:cNvSpPr>
            <p:nvPr/>
          </p:nvSpPr>
          <p:spPr bwMode="auto">
            <a:xfrm>
              <a:off x="2964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5" name="Rectangle 221"/>
            <p:cNvSpPr>
              <a:spLocks noChangeArrowheads="1"/>
            </p:cNvSpPr>
            <p:nvPr/>
          </p:nvSpPr>
          <p:spPr bwMode="auto">
            <a:xfrm>
              <a:off x="3159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6" name="Rectangle 222"/>
            <p:cNvSpPr>
              <a:spLocks noChangeArrowheads="1"/>
            </p:cNvSpPr>
            <p:nvPr/>
          </p:nvSpPr>
          <p:spPr bwMode="auto">
            <a:xfrm>
              <a:off x="3384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7" name="Rectangle 223"/>
            <p:cNvSpPr>
              <a:spLocks noChangeArrowheads="1"/>
            </p:cNvSpPr>
            <p:nvPr/>
          </p:nvSpPr>
          <p:spPr bwMode="auto">
            <a:xfrm>
              <a:off x="3594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8" name="Rectangle 224"/>
            <p:cNvSpPr>
              <a:spLocks noChangeArrowheads="1"/>
            </p:cNvSpPr>
            <p:nvPr/>
          </p:nvSpPr>
          <p:spPr bwMode="auto">
            <a:xfrm>
              <a:off x="3948" y="1833"/>
              <a:ext cx="136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09" name="Rectangle 225"/>
            <p:cNvSpPr>
              <a:spLocks noChangeArrowheads="1"/>
            </p:cNvSpPr>
            <p:nvPr/>
          </p:nvSpPr>
          <p:spPr bwMode="auto">
            <a:xfrm>
              <a:off x="4282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0" name="Rectangle 226"/>
            <p:cNvSpPr>
              <a:spLocks noChangeArrowheads="1"/>
            </p:cNvSpPr>
            <p:nvPr/>
          </p:nvSpPr>
          <p:spPr bwMode="auto">
            <a:xfrm>
              <a:off x="4492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1" name="Rectangle 227"/>
            <p:cNvSpPr>
              <a:spLocks noChangeArrowheads="1"/>
            </p:cNvSpPr>
            <p:nvPr/>
          </p:nvSpPr>
          <p:spPr bwMode="auto">
            <a:xfrm>
              <a:off x="4702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2" name="Rectangle 228"/>
            <p:cNvSpPr>
              <a:spLocks noChangeArrowheads="1"/>
            </p:cNvSpPr>
            <p:nvPr/>
          </p:nvSpPr>
          <p:spPr bwMode="auto">
            <a:xfrm>
              <a:off x="4913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3" name="Rectangle 229"/>
            <p:cNvSpPr>
              <a:spLocks noChangeArrowheads="1"/>
            </p:cNvSpPr>
            <p:nvPr/>
          </p:nvSpPr>
          <p:spPr bwMode="auto">
            <a:xfrm>
              <a:off x="5092" y="1835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4" name="Rectangle 230"/>
            <p:cNvSpPr>
              <a:spLocks noChangeArrowheads="1"/>
            </p:cNvSpPr>
            <p:nvPr/>
          </p:nvSpPr>
          <p:spPr bwMode="auto">
            <a:xfrm>
              <a:off x="5333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5" name="Rectangle 231"/>
            <p:cNvSpPr>
              <a:spLocks noChangeArrowheads="1"/>
            </p:cNvSpPr>
            <p:nvPr/>
          </p:nvSpPr>
          <p:spPr bwMode="auto">
            <a:xfrm>
              <a:off x="5543" y="1835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6" name="Rectangle 232"/>
            <p:cNvSpPr>
              <a:spLocks noChangeArrowheads="1"/>
            </p:cNvSpPr>
            <p:nvPr/>
          </p:nvSpPr>
          <p:spPr bwMode="auto">
            <a:xfrm>
              <a:off x="168" y="2176"/>
              <a:ext cx="661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BLOSUM65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7" name="Rectangle 233"/>
            <p:cNvSpPr>
              <a:spLocks noChangeArrowheads="1"/>
            </p:cNvSpPr>
            <p:nvPr/>
          </p:nvSpPr>
          <p:spPr bwMode="auto">
            <a:xfrm>
              <a:off x="2059" y="2176"/>
              <a:ext cx="661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BLOSUM85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8" name="Rectangle 234"/>
            <p:cNvSpPr>
              <a:spLocks noChangeArrowheads="1"/>
            </p:cNvSpPr>
            <p:nvPr/>
          </p:nvSpPr>
          <p:spPr bwMode="auto">
            <a:xfrm>
              <a:off x="376" y="2307"/>
              <a:ext cx="169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A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19" name="Rectangle 235"/>
            <p:cNvSpPr>
              <a:spLocks noChangeArrowheads="1"/>
            </p:cNvSpPr>
            <p:nvPr/>
          </p:nvSpPr>
          <p:spPr bwMode="auto">
            <a:xfrm>
              <a:off x="586" y="2307"/>
              <a:ext cx="169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R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0" name="Rectangle 236"/>
            <p:cNvSpPr>
              <a:spLocks noChangeArrowheads="1"/>
            </p:cNvSpPr>
            <p:nvPr/>
          </p:nvSpPr>
          <p:spPr bwMode="auto">
            <a:xfrm>
              <a:off x="796" y="2307"/>
              <a:ext cx="169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1" name="Rectangle 237"/>
            <p:cNvSpPr>
              <a:spLocks noChangeArrowheads="1"/>
            </p:cNvSpPr>
            <p:nvPr/>
          </p:nvSpPr>
          <p:spPr bwMode="auto">
            <a:xfrm>
              <a:off x="1006" y="2307"/>
              <a:ext cx="169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D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2" name="Rectangle 238"/>
            <p:cNvSpPr>
              <a:spLocks noChangeArrowheads="1"/>
            </p:cNvSpPr>
            <p:nvPr/>
          </p:nvSpPr>
          <p:spPr bwMode="auto">
            <a:xfrm>
              <a:off x="1216" y="2307"/>
              <a:ext cx="169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C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3" name="Rectangle 239"/>
            <p:cNvSpPr>
              <a:spLocks noChangeArrowheads="1"/>
            </p:cNvSpPr>
            <p:nvPr/>
          </p:nvSpPr>
          <p:spPr bwMode="auto">
            <a:xfrm>
              <a:off x="1426" y="2307"/>
              <a:ext cx="174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Q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4" name="Rectangle 240"/>
            <p:cNvSpPr>
              <a:spLocks noChangeArrowheads="1"/>
            </p:cNvSpPr>
            <p:nvPr/>
          </p:nvSpPr>
          <p:spPr bwMode="auto">
            <a:xfrm>
              <a:off x="1637" y="2307"/>
              <a:ext cx="163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5" name="Rectangle 241"/>
            <p:cNvSpPr>
              <a:spLocks noChangeArrowheads="1"/>
            </p:cNvSpPr>
            <p:nvPr/>
          </p:nvSpPr>
          <p:spPr bwMode="auto">
            <a:xfrm>
              <a:off x="2267" y="2309"/>
              <a:ext cx="16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A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6" name="Rectangle 242"/>
            <p:cNvSpPr>
              <a:spLocks noChangeArrowheads="1"/>
            </p:cNvSpPr>
            <p:nvPr/>
          </p:nvSpPr>
          <p:spPr bwMode="auto">
            <a:xfrm>
              <a:off x="2477" y="2309"/>
              <a:ext cx="16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R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7" name="Rectangle 243"/>
            <p:cNvSpPr>
              <a:spLocks noChangeArrowheads="1"/>
            </p:cNvSpPr>
            <p:nvPr/>
          </p:nvSpPr>
          <p:spPr bwMode="auto">
            <a:xfrm>
              <a:off x="2687" y="2309"/>
              <a:ext cx="16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8" name="Rectangle 244"/>
            <p:cNvSpPr>
              <a:spLocks noChangeArrowheads="1"/>
            </p:cNvSpPr>
            <p:nvPr/>
          </p:nvSpPr>
          <p:spPr bwMode="auto">
            <a:xfrm>
              <a:off x="2897" y="2309"/>
              <a:ext cx="16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D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29" name="Rectangle 245"/>
            <p:cNvSpPr>
              <a:spLocks noChangeArrowheads="1"/>
            </p:cNvSpPr>
            <p:nvPr/>
          </p:nvSpPr>
          <p:spPr bwMode="auto">
            <a:xfrm>
              <a:off x="3107" y="2309"/>
              <a:ext cx="165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C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0" name="Rectangle 246"/>
            <p:cNvSpPr>
              <a:spLocks noChangeArrowheads="1"/>
            </p:cNvSpPr>
            <p:nvPr/>
          </p:nvSpPr>
          <p:spPr bwMode="auto">
            <a:xfrm>
              <a:off x="3317" y="2309"/>
              <a:ext cx="171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Q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1" name="Rectangle 247"/>
            <p:cNvSpPr>
              <a:spLocks noChangeArrowheads="1"/>
            </p:cNvSpPr>
            <p:nvPr/>
          </p:nvSpPr>
          <p:spPr bwMode="auto">
            <a:xfrm>
              <a:off x="3528" y="2309"/>
              <a:ext cx="160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2" name="Rectangle 248"/>
            <p:cNvSpPr>
              <a:spLocks noChangeArrowheads="1"/>
            </p:cNvSpPr>
            <p:nvPr/>
          </p:nvSpPr>
          <p:spPr bwMode="auto">
            <a:xfrm>
              <a:off x="166" y="2420"/>
              <a:ext cx="142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3" name="Rectangle 249"/>
            <p:cNvSpPr>
              <a:spLocks noChangeArrowheads="1"/>
            </p:cNvSpPr>
            <p:nvPr/>
          </p:nvSpPr>
          <p:spPr bwMode="auto">
            <a:xfrm>
              <a:off x="500" y="2422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4" name="Rectangle 250"/>
            <p:cNvSpPr>
              <a:spLocks noChangeArrowheads="1"/>
            </p:cNvSpPr>
            <p:nvPr/>
          </p:nvSpPr>
          <p:spPr bwMode="auto">
            <a:xfrm>
              <a:off x="680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5" name="Rectangle 251"/>
            <p:cNvSpPr>
              <a:spLocks noChangeArrowheads="1"/>
            </p:cNvSpPr>
            <p:nvPr/>
          </p:nvSpPr>
          <p:spPr bwMode="auto">
            <a:xfrm>
              <a:off x="890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6" name="Rectangle 252"/>
            <p:cNvSpPr>
              <a:spLocks noChangeArrowheads="1"/>
            </p:cNvSpPr>
            <p:nvPr/>
          </p:nvSpPr>
          <p:spPr bwMode="auto">
            <a:xfrm>
              <a:off x="1100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7" name="Rectangle 253"/>
            <p:cNvSpPr>
              <a:spLocks noChangeArrowheads="1"/>
            </p:cNvSpPr>
            <p:nvPr/>
          </p:nvSpPr>
          <p:spPr bwMode="auto">
            <a:xfrm>
              <a:off x="1341" y="2422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8" name="Rectangle 254"/>
            <p:cNvSpPr>
              <a:spLocks noChangeArrowheads="1"/>
            </p:cNvSpPr>
            <p:nvPr/>
          </p:nvSpPr>
          <p:spPr bwMode="auto">
            <a:xfrm>
              <a:off x="1520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39" name="Rectangle 255"/>
            <p:cNvSpPr>
              <a:spLocks noChangeArrowheads="1"/>
            </p:cNvSpPr>
            <p:nvPr/>
          </p:nvSpPr>
          <p:spPr bwMode="auto">
            <a:xfrm>
              <a:off x="1730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0" name="Rectangle 256"/>
            <p:cNvSpPr>
              <a:spLocks noChangeArrowheads="1"/>
            </p:cNvSpPr>
            <p:nvPr/>
          </p:nvSpPr>
          <p:spPr bwMode="auto">
            <a:xfrm>
              <a:off x="2057" y="2422"/>
              <a:ext cx="133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A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1" name="Rectangle 257"/>
            <p:cNvSpPr>
              <a:spLocks noChangeArrowheads="1"/>
            </p:cNvSpPr>
            <p:nvPr/>
          </p:nvSpPr>
          <p:spPr bwMode="auto">
            <a:xfrm>
              <a:off x="2391" y="2422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2" name="Rectangle 258"/>
            <p:cNvSpPr>
              <a:spLocks noChangeArrowheads="1"/>
            </p:cNvSpPr>
            <p:nvPr/>
          </p:nvSpPr>
          <p:spPr bwMode="auto">
            <a:xfrm>
              <a:off x="257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3" name="Rectangle 259"/>
            <p:cNvSpPr>
              <a:spLocks noChangeArrowheads="1"/>
            </p:cNvSpPr>
            <p:nvPr/>
          </p:nvSpPr>
          <p:spPr bwMode="auto">
            <a:xfrm>
              <a:off x="278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4" name="Rectangle 260"/>
            <p:cNvSpPr>
              <a:spLocks noChangeArrowheads="1"/>
            </p:cNvSpPr>
            <p:nvPr/>
          </p:nvSpPr>
          <p:spPr bwMode="auto">
            <a:xfrm>
              <a:off x="299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5" name="Rectangle 261"/>
            <p:cNvSpPr>
              <a:spLocks noChangeArrowheads="1"/>
            </p:cNvSpPr>
            <p:nvPr/>
          </p:nvSpPr>
          <p:spPr bwMode="auto">
            <a:xfrm>
              <a:off x="320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6" name="Rectangle 262"/>
            <p:cNvSpPr>
              <a:spLocks noChangeArrowheads="1"/>
            </p:cNvSpPr>
            <p:nvPr/>
          </p:nvSpPr>
          <p:spPr bwMode="auto">
            <a:xfrm>
              <a:off x="341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7" name="Rectangle 263"/>
            <p:cNvSpPr>
              <a:spLocks noChangeArrowheads="1"/>
            </p:cNvSpPr>
            <p:nvPr/>
          </p:nvSpPr>
          <p:spPr bwMode="auto">
            <a:xfrm>
              <a:off x="3621" y="2422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8" name="Rectangle 264"/>
            <p:cNvSpPr>
              <a:spLocks noChangeArrowheads="1"/>
            </p:cNvSpPr>
            <p:nvPr/>
          </p:nvSpPr>
          <p:spPr bwMode="auto">
            <a:xfrm>
              <a:off x="166" y="2534"/>
              <a:ext cx="142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49" name="Rectangle 265"/>
            <p:cNvSpPr>
              <a:spLocks noChangeArrowheads="1"/>
            </p:cNvSpPr>
            <p:nvPr/>
          </p:nvSpPr>
          <p:spPr bwMode="auto">
            <a:xfrm>
              <a:off x="470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0" name="Rectangle 266"/>
            <p:cNvSpPr>
              <a:spLocks noChangeArrowheads="1"/>
            </p:cNvSpPr>
            <p:nvPr/>
          </p:nvSpPr>
          <p:spPr bwMode="auto">
            <a:xfrm>
              <a:off x="710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1" name="Rectangle 267"/>
            <p:cNvSpPr>
              <a:spLocks noChangeArrowheads="1"/>
            </p:cNvSpPr>
            <p:nvPr/>
          </p:nvSpPr>
          <p:spPr bwMode="auto">
            <a:xfrm>
              <a:off x="921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2" name="Rectangle 268"/>
            <p:cNvSpPr>
              <a:spLocks noChangeArrowheads="1"/>
            </p:cNvSpPr>
            <p:nvPr/>
          </p:nvSpPr>
          <p:spPr bwMode="auto">
            <a:xfrm>
              <a:off x="1100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3" name="Rectangle 269"/>
            <p:cNvSpPr>
              <a:spLocks noChangeArrowheads="1"/>
            </p:cNvSpPr>
            <p:nvPr/>
          </p:nvSpPr>
          <p:spPr bwMode="auto">
            <a:xfrm>
              <a:off x="1310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4" name="Rectangle 270"/>
            <p:cNvSpPr>
              <a:spLocks noChangeArrowheads="1"/>
            </p:cNvSpPr>
            <p:nvPr/>
          </p:nvSpPr>
          <p:spPr bwMode="auto">
            <a:xfrm>
              <a:off x="1551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5" name="Rectangle 271"/>
            <p:cNvSpPr>
              <a:spLocks noChangeArrowheads="1"/>
            </p:cNvSpPr>
            <p:nvPr/>
          </p:nvSpPr>
          <p:spPr bwMode="auto">
            <a:xfrm>
              <a:off x="1761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6" name="Rectangle 272"/>
            <p:cNvSpPr>
              <a:spLocks noChangeArrowheads="1"/>
            </p:cNvSpPr>
            <p:nvPr/>
          </p:nvSpPr>
          <p:spPr bwMode="auto">
            <a:xfrm>
              <a:off x="2057" y="2536"/>
              <a:ext cx="139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7" name="Rectangle 273"/>
            <p:cNvSpPr>
              <a:spLocks noChangeArrowheads="1"/>
            </p:cNvSpPr>
            <p:nvPr/>
          </p:nvSpPr>
          <p:spPr bwMode="auto">
            <a:xfrm>
              <a:off x="2361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8" name="Rectangle 274"/>
            <p:cNvSpPr>
              <a:spLocks noChangeArrowheads="1"/>
            </p:cNvSpPr>
            <p:nvPr/>
          </p:nvSpPr>
          <p:spPr bwMode="auto">
            <a:xfrm>
              <a:off x="2601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59" name="Rectangle 275"/>
            <p:cNvSpPr>
              <a:spLocks noChangeArrowheads="1"/>
            </p:cNvSpPr>
            <p:nvPr/>
          </p:nvSpPr>
          <p:spPr bwMode="auto">
            <a:xfrm>
              <a:off x="2781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0" name="Rectangle 276"/>
            <p:cNvSpPr>
              <a:spLocks noChangeArrowheads="1"/>
            </p:cNvSpPr>
            <p:nvPr/>
          </p:nvSpPr>
          <p:spPr bwMode="auto">
            <a:xfrm>
              <a:off x="2991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1" name="Rectangle 277"/>
            <p:cNvSpPr>
              <a:spLocks noChangeArrowheads="1"/>
            </p:cNvSpPr>
            <p:nvPr/>
          </p:nvSpPr>
          <p:spPr bwMode="auto">
            <a:xfrm>
              <a:off x="3201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2" name="Rectangle 278"/>
            <p:cNvSpPr>
              <a:spLocks noChangeArrowheads="1"/>
            </p:cNvSpPr>
            <p:nvPr/>
          </p:nvSpPr>
          <p:spPr bwMode="auto">
            <a:xfrm>
              <a:off x="3442" y="253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3" name="Rectangle 279"/>
            <p:cNvSpPr>
              <a:spLocks noChangeArrowheads="1"/>
            </p:cNvSpPr>
            <p:nvPr/>
          </p:nvSpPr>
          <p:spPr bwMode="auto">
            <a:xfrm>
              <a:off x="3621" y="253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4" name="Rectangle 280"/>
            <p:cNvSpPr>
              <a:spLocks noChangeArrowheads="1"/>
            </p:cNvSpPr>
            <p:nvPr/>
          </p:nvSpPr>
          <p:spPr bwMode="auto">
            <a:xfrm>
              <a:off x="166" y="2647"/>
              <a:ext cx="142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5" name="Rectangle 281"/>
            <p:cNvSpPr>
              <a:spLocks noChangeArrowheads="1"/>
            </p:cNvSpPr>
            <p:nvPr/>
          </p:nvSpPr>
          <p:spPr bwMode="auto">
            <a:xfrm>
              <a:off x="470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6" name="Rectangle 282"/>
            <p:cNvSpPr>
              <a:spLocks noChangeArrowheads="1"/>
            </p:cNvSpPr>
            <p:nvPr/>
          </p:nvSpPr>
          <p:spPr bwMode="auto">
            <a:xfrm>
              <a:off x="710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7" name="Rectangle 283"/>
            <p:cNvSpPr>
              <a:spLocks noChangeArrowheads="1"/>
            </p:cNvSpPr>
            <p:nvPr/>
          </p:nvSpPr>
          <p:spPr bwMode="auto">
            <a:xfrm>
              <a:off x="921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8" name="Rectangle 284"/>
            <p:cNvSpPr>
              <a:spLocks noChangeArrowheads="1"/>
            </p:cNvSpPr>
            <p:nvPr/>
          </p:nvSpPr>
          <p:spPr bwMode="auto">
            <a:xfrm>
              <a:off x="1131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69" name="Rectangle 285"/>
            <p:cNvSpPr>
              <a:spLocks noChangeArrowheads="1"/>
            </p:cNvSpPr>
            <p:nvPr/>
          </p:nvSpPr>
          <p:spPr bwMode="auto">
            <a:xfrm>
              <a:off x="1310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0" name="Rectangle 286"/>
            <p:cNvSpPr>
              <a:spLocks noChangeArrowheads="1"/>
            </p:cNvSpPr>
            <p:nvPr/>
          </p:nvSpPr>
          <p:spPr bwMode="auto">
            <a:xfrm>
              <a:off x="1551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1" name="Rectangle 287"/>
            <p:cNvSpPr>
              <a:spLocks noChangeArrowheads="1"/>
            </p:cNvSpPr>
            <p:nvPr/>
          </p:nvSpPr>
          <p:spPr bwMode="auto">
            <a:xfrm>
              <a:off x="1761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2" name="Rectangle 288"/>
            <p:cNvSpPr>
              <a:spLocks noChangeArrowheads="1"/>
            </p:cNvSpPr>
            <p:nvPr/>
          </p:nvSpPr>
          <p:spPr bwMode="auto">
            <a:xfrm>
              <a:off x="2057" y="2649"/>
              <a:ext cx="139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N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3" name="Rectangle 289"/>
            <p:cNvSpPr>
              <a:spLocks noChangeArrowheads="1"/>
            </p:cNvSpPr>
            <p:nvPr/>
          </p:nvSpPr>
          <p:spPr bwMode="auto">
            <a:xfrm>
              <a:off x="2361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4" name="Rectangle 290"/>
            <p:cNvSpPr>
              <a:spLocks noChangeArrowheads="1"/>
            </p:cNvSpPr>
            <p:nvPr/>
          </p:nvSpPr>
          <p:spPr bwMode="auto">
            <a:xfrm>
              <a:off x="2571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5" name="Rectangle 291"/>
            <p:cNvSpPr>
              <a:spLocks noChangeArrowheads="1"/>
            </p:cNvSpPr>
            <p:nvPr/>
          </p:nvSpPr>
          <p:spPr bwMode="auto">
            <a:xfrm>
              <a:off x="2812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6" name="Rectangle 292"/>
            <p:cNvSpPr>
              <a:spLocks noChangeArrowheads="1"/>
            </p:cNvSpPr>
            <p:nvPr/>
          </p:nvSpPr>
          <p:spPr bwMode="auto">
            <a:xfrm>
              <a:off x="3022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7" name="Rectangle 293"/>
            <p:cNvSpPr>
              <a:spLocks noChangeArrowheads="1"/>
            </p:cNvSpPr>
            <p:nvPr/>
          </p:nvSpPr>
          <p:spPr bwMode="auto">
            <a:xfrm>
              <a:off x="3201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8" name="Rectangle 294"/>
            <p:cNvSpPr>
              <a:spLocks noChangeArrowheads="1"/>
            </p:cNvSpPr>
            <p:nvPr/>
          </p:nvSpPr>
          <p:spPr bwMode="auto">
            <a:xfrm>
              <a:off x="3442" y="2649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79" name="Rectangle 295"/>
            <p:cNvSpPr>
              <a:spLocks noChangeArrowheads="1"/>
            </p:cNvSpPr>
            <p:nvPr/>
          </p:nvSpPr>
          <p:spPr bwMode="auto">
            <a:xfrm>
              <a:off x="3621" y="2649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0" name="Rectangle 296"/>
            <p:cNvSpPr>
              <a:spLocks noChangeArrowheads="1"/>
            </p:cNvSpPr>
            <p:nvPr/>
          </p:nvSpPr>
          <p:spPr bwMode="auto">
            <a:xfrm>
              <a:off x="166" y="2760"/>
              <a:ext cx="142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1" name="Rectangle 297"/>
            <p:cNvSpPr>
              <a:spLocks noChangeArrowheads="1"/>
            </p:cNvSpPr>
            <p:nvPr/>
          </p:nvSpPr>
          <p:spPr bwMode="auto">
            <a:xfrm>
              <a:off x="470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2" name="Rectangle 298"/>
            <p:cNvSpPr>
              <a:spLocks noChangeArrowheads="1"/>
            </p:cNvSpPr>
            <p:nvPr/>
          </p:nvSpPr>
          <p:spPr bwMode="auto">
            <a:xfrm>
              <a:off x="680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3" name="Rectangle 299"/>
            <p:cNvSpPr>
              <a:spLocks noChangeArrowheads="1"/>
            </p:cNvSpPr>
            <p:nvPr/>
          </p:nvSpPr>
          <p:spPr bwMode="auto">
            <a:xfrm>
              <a:off x="921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4" name="Rectangle 300"/>
            <p:cNvSpPr>
              <a:spLocks noChangeArrowheads="1"/>
            </p:cNvSpPr>
            <p:nvPr/>
          </p:nvSpPr>
          <p:spPr bwMode="auto">
            <a:xfrm>
              <a:off x="1131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5" name="Rectangle 301"/>
            <p:cNvSpPr>
              <a:spLocks noChangeArrowheads="1"/>
            </p:cNvSpPr>
            <p:nvPr/>
          </p:nvSpPr>
          <p:spPr bwMode="auto">
            <a:xfrm>
              <a:off x="1310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6" name="Rectangle 302"/>
            <p:cNvSpPr>
              <a:spLocks noChangeArrowheads="1"/>
            </p:cNvSpPr>
            <p:nvPr/>
          </p:nvSpPr>
          <p:spPr bwMode="auto">
            <a:xfrm>
              <a:off x="1551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7" name="Rectangle 303"/>
            <p:cNvSpPr>
              <a:spLocks noChangeArrowheads="1"/>
            </p:cNvSpPr>
            <p:nvPr/>
          </p:nvSpPr>
          <p:spPr bwMode="auto">
            <a:xfrm>
              <a:off x="1761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8" name="Rectangle 304"/>
            <p:cNvSpPr>
              <a:spLocks noChangeArrowheads="1"/>
            </p:cNvSpPr>
            <p:nvPr/>
          </p:nvSpPr>
          <p:spPr bwMode="auto">
            <a:xfrm>
              <a:off x="2057" y="2763"/>
              <a:ext cx="139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89" name="Rectangle 305"/>
            <p:cNvSpPr>
              <a:spLocks noChangeArrowheads="1"/>
            </p:cNvSpPr>
            <p:nvPr/>
          </p:nvSpPr>
          <p:spPr bwMode="auto">
            <a:xfrm>
              <a:off x="2361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0" name="Rectangle 306"/>
            <p:cNvSpPr>
              <a:spLocks noChangeArrowheads="1"/>
            </p:cNvSpPr>
            <p:nvPr/>
          </p:nvSpPr>
          <p:spPr bwMode="auto">
            <a:xfrm>
              <a:off x="2571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1" name="Rectangle 307"/>
            <p:cNvSpPr>
              <a:spLocks noChangeArrowheads="1"/>
            </p:cNvSpPr>
            <p:nvPr/>
          </p:nvSpPr>
          <p:spPr bwMode="auto">
            <a:xfrm>
              <a:off x="2812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2" name="Rectangle 308"/>
            <p:cNvSpPr>
              <a:spLocks noChangeArrowheads="1"/>
            </p:cNvSpPr>
            <p:nvPr/>
          </p:nvSpPr>
          <p:spPr bwMode="auto">
            <a:xfrm>
              <a:off x="3022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7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3" name="Rectangle 309"/>
            <p:cNvSpPr>
              <a:spLocks noChangeArrowheads="1"/>
            </p:cNvSpPr>
            <p:nvPr/>
          </p:nvSpPr>
          <p:spPr bwMode="auto">
            <a:xfrm>
              <a:off x="3201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4" name="Rectangle 310"/>
            <p:cNvSpPr>
              <a:spLocks noChangeArrowheads="1"/>
            </p:cNvSpPr>
            <p:nvPr/>
          </p:nvSpPr>
          <p:spPr bwMode="auto">
            <a:xfrm>
              <a:off x="3411" y="276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5" name="Rectangle 311"/>
            <p:cNvSpPr>
              <a:spLocks noChangeArrowheads="1"/>
            </p:cNvSpPr>
            <p:nvPr/>
          </p:nvSpPr>
          <p:spPr bwMode="auto">
            <a:xfrm>
              <a:off x="3652" y="276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6" name="Rectangle 312"/>
            <p:cNvSpPr>
              <a:spLocks noChangeArrowheads="1"/>
            </p:cNvSpPr>
            <p:nvPr/>
          </p:nvSpPr>
          <p:spPr bwMode="auto">
            <a:xfrm>
              <a:off x="166" y="2874"/>
              <a:ext cx="142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7" name="Rectangle 313"/>
            <p:cNvSpPr>
              <a:spLocks noChangeArrowheads="1"/>
            </p:cNvSpPr>
            <p:nvPr/>
          </p:nvSpPr>
          <p:spPr bwMode="auto">
            <a:xfrm>
              <a:off x="500" y="287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8" name="Rectangle 314"/>
            <p:cNvSpPr>
              <a:spLocks noChangeArrowheads="1"/>
            </p:cNvSpPr>
            <p:nvPr/>
          </p:nvSpPr>
          <p:spPr bwMode="auto">
            <a:xfrm>
              <a:off x="680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299" name="Rectangle 315"/>
            <p:cNvSpPr>
              <a:spLocks noChangeArrowheads="1"/>
            </p:cNvSpPr>
            <p:nvPr/>
          </p:nvSpPr>
          <p:spPr bwMode="auto">
            <a:xfrm>
              <a:off x="890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0" name="Rectangle 316"/>
            <p:cNvSpPr>
              <a:spLocks noChangeArrowheads="1"/>
            </p:cNvSpPr>
            <p:nvPr/>
          </p:nvSpPr>
          <p:spPr bwMode="auto">
            <a:xfrm>
              <a:off x="1100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1" name="Rectangle 317"/>
            <p:cNvSpPr>
              <a:spLocks noChangeArrowheads="1"/>
            </p:cNvSpPr>
            <p:nvPr/>
          </p:nvSpPr>
          <p:spPr bwMode="auto">
            <a:xfrm>
              <a:off x="1341" y="287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2" name="Rectangle 318"/>
            <p:cNvSpPr>
              <a:spLocks noChangeArrowheads="1"/>
            </p:cNvSpPr>
            <p:nvPr/>
          </p:nvSpPr>
          <p:spPr bwMode="auto">
            <a:xfrm>
              <a:off x="1520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3" name="Rectangle 319"/>
            <p:cNvSpPr>
              <a:spLocks noChangeArrowheads="1"/>
            </p:cNvSpPr>
            <p:nvPr/>
          </p:nvSpPr>
          <p:spPr bwMode="auto">
            <a:xfrm>
              <a:off x="1730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4" name="Rectangle 320"/>
            <p:cNvSpPr>
              <a:spLocks noChangeArrowheads="1"/>
            </p:cNvSpPr>
            <p:nvPr/>
          </p:nvSpPr>
          <p:spPr bwMode="auto">
            <a:xfrm>
              <a:off x="2057" y="2876"/>
              <a:ext cx="139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5" name="Rectangle 321"/>
            <p:cNvSpPr>
              <a:spLocks noChangeArrowheads="1"/>
            </p:cNvSpPr>
            <p:nvPr/>
          </p:nvSpPr>
          <p:spPr bwMode="auto">
            <a:xfrm>
              <a:off x="236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6" name="Rectangle 322"/>
            <p:cNvSpPr>
              <a:spLocks noChangeArrowheads="1"/>
            </p:cNvSpPr>
            <p:nvPr/>
          </p:nvSpPr>
          <p:spPr bwMode="auto">
            <a:xfrm>
              <a:off x="257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7" name="Rectangle 323"/>
            <p:cNvSpPr>
              <a:spLocks noChangeArrowheads="1"/>
            </p:cNvSpPr>
            <p:nvPr/>
          </p:nvSpPr>
          <p:spPr bwMode="auto">
            <a:xfrm>
              <a:off x="278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8" name="Rectangle 324"/>
            <p:cNvSpPr>
              <a:spLocks noChangeArrowheads="1"/>
            </p:cNvSpPr>
            <p:nvPr/>
          </p:nvSpPr>
          <p:spPr bwMode="auto">
            <a:xfrm>
              <a:off x="299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09" name="Rectangle 325"/>
            <p:cNvSpPr>
              <a:spLocks noChangeArrowheads="1"/>
            </p:cNvSpPr>
            <p:nvPr/>
          </p:nvSpPr>
          <p:spPr bwMode="auto">
            <a:xfrm>
              <a:off x="3232" y="2876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0" name="Rectangle 326"/>
            <p:cNvSpPr>
              <a:spLocks noChangeArrowheads="1"/>
            </p:cNvSpPr>
            <p:nvPr/>
          </p:nvSpPr>
          <p:spPr bwMode="auto">
            <a:xfrm>
              <a:off x="341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1" name="Rectangle 327"/>
            <p:cNvSpPr>
              <a:spLocks noChangeArrowheads="1"/>
            </p:cNvSpPr>
            <p:nvPr/>
          </p:nvSpPr>
          <p:spPr bwMode="auto">
            <a:xfrm>
              <a:off x="3621" y="2876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2" name="Rectangle 328"/>
            <p:cNvSpPr>
              <a:spLocks noChangeArrowheads="1"/>
            </p:cNvSpPr>
            <p:nvPr/>
          </p:nvSpPr>
          <p:spPr bwMode="auto">
            <a:xfrm>
              <a:off x="166" y="2987"/>
              <a:ext cx="14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Q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3" name="Rectangle 329"/>
            <p:cNvSpPr>
              <a:spLocks noChangeArrowheads="1"/>
            </p:cNvSpPr>
            <p:nvPr/>
          </p:nvSpPr>
          <p:spPr bwMode="auto">
            <a:xfrm>
              <a:off x="470" y="2990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4" name="Rectangle 330"/>
            <p:cNvSpPr>
              <a:spLocks noChangeArrowheads="1"/>
            </p:cNvSpPr>
            <p:nvPr/>
          </p:nvSpPr>
          <p:spPr bwMode="auto">
            <a:xfrm>
              <a:off x="710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5" name="Rectangle 331"/>
            <p:cNvSpPr>
              <a:spLocks noChangeArrowheads="1"/>
            </p:cNvSpPr>
            <p:nvPr/>
          </p:nvSpPr>
          <p:spPr bwMode="auto">
            <a:xfrm>
              <a:off x="921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6" name="Rectangle 332"/>
            <p:cNvSpPr>
              <a:spLocks noChangeArrowheads="1"/>
            </p:cNvSpPr>
            <p:nvPr/>
          </p:nvSpPr>
          <p:spPr bwMode="auto">
            <a:xfrm>
              <a:off x="1131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7" name="Rectangle 333"/>
            <p:cNvSpPr>
              <a:spLocks noChangeArrowheads="1"/>
            </p:cNvSpPr>
            <p:nvPr/>
          </p:nvSpPr>
          <p:spPr bwMode="auto">
            <a:xfrm>
              <a:off x="1310" y="2990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8" name="Rectangle 334"/>
            <p:cNvSpPr>
              <a:spLocks noChangeArrowheads="1"/>
            </p:cNvSpPr>
            <p:nvPr/>
          </p:nvSpPr>
          <p:spPr bwMode="auto">
            <a:xfrm>
              <a:off x="1551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19" name="Rectangle 335"/>
            <p:cNvSpPr>
              <a:spLocks noChangeArrowheads="1"/>
            </p:cNvSpPr>
            <p:nvPr/>
          </p:nvSpPr>
          <p:spPr bwMode="auto">
            <a:xfrm>
              <a:off x="1761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0" name="Rectangle 336"/>
            <p:cNvSpPr>
              <a:spLocks noChangeArrowheads="1"/>
            </p:cNvSpPr>
            <p:nvPr/>
          </p:nvSpPr>
          <p:spPr bwMode="auto">
            <a:xfrm>
              <a:off x="2057" y="2990"/>
              <a:ext cx="144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Q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1" name="Rectangle 337"/>
            <p:cNvSpPr>
              <a:spLocks noChangeArrowheads="1"/>
            </p:cNvSpPr>
            <p:nvPr/>
          </p:nvSpPr>
          <p:spPr bwMode="auto">
            <a:xfrm>
              <a:off x="2361" y="2990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2" name="Rectangle 338"/>
            <p:cNvSpPr>
              <a:spLocks noChangeArrowheads="1"/>
            </p:cNvSpPr>
            <p:nvPr/>
          </p:nvSpPr>
          <p:spPr bwMode="auto">
            <a:xfrm>
              <a:off x="2601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3" name="Rectangle 339"/>
            <p:cNvSpPr>
              <a:spLocks noChangeArrowheads="1"/>
            </p:cNvSpPr>
            <p:nvPr/>
          </p:nvSpPr>
          <p:spPr bwMode="auto">
            <a:xfrm>
              <a:off x="2812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4" name="Rectangle 340"/>
            <p:cNvSpPr>
              <a:spLocks noChangeArrowheads="1"/>
            </p:cNvSpPr>
            <p:nvPr/>
          </p:nvSpPr>
          <p:spPr bwMode="auto">
            <a:xfrm>
              <a:off x="2991" y="2990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5" name="Rectangle 341"/>
            <p:cNvSpPr>
              <a:spLocks noChangeArrowheads="1"/>
            </p:cNvSpPr>
            <p:nvPr/>
          </p:nvSpPr>
          <p:spPr bwMode="auto">
            <a:xfrm>
              <a:off x="3201" y="2990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6" name="Rectangle 342"/>
            <p:cNvSpPr>
              <a:spLocks noChangeArrowheads="1"/>
            </p:cNvSpPr>
            <p:nvPr/>
          </p:nvSpPr>
          <p:spPr bwMode="auto">
            <a:xfrm>
              <a:off x="3442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7" name="Rectangle 343"/>
            <p:cNvSpPr>
              <a:spLocks noChangeArrowheads="1"/>
            </p:cNvSpPr>
            <p:nvPr/>
          </p:nvSpPr>
          <p:spPr bwMode="auto">
            <a:xfrm>
              <a:off x="3652" y="2990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8" name="Rectangle 344"/>
            <p:cNvSpPr>
              <a:spLocks noChangeArrowheads="1"/>
            </p:cNvSpPr>
            <p:nvPr/>
          </p:nvSpPr>
          <p:spPr bwMode="auto">
            <a:xfrm>
              <a:off x="166" y="3101"/>
              <a:ext cx="136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29" name="Rectangle 345"/>
            <p:cNvSpPr>
              <a:spLocks noChangeArrowheads="1"/>
            </p:cNvSpPr>
            <p:nvPr/>
          </p:nvSpPr>
          <p:spPr bwMode="auto">
            <a:xfrm>
              <a:off x="470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0" name="Rectangle 346"/>
            <p:cNvSpPr>
              <a:spLocks noChangeArrowheads="1"/>
            </p:cNvSpPr>
            <p:nvPr/>
          </p:nvSpPr>
          <p:spPr bwMode="auto">
            <a:xfrm>
              <a:off x="710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1" name="Rectangle 347"/>
            <p:cNvSpPr>
              <a:spLocks noChangeArrowheads="1"/>
            </p:cNvSpPr>
            <p:nvPr/>
          </p:nvSpPr>
          <p:spPr bwMode="auto">
            <a:xfrm>
              <a:off x="921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2" name="Rectangle 348"/>
            <p:cNvSpPr>
              <a:spLocks noChangeArrowheads="1"/>
            </p:cNvSpPr>
            <p:nvPr/>
          </p:nvSpPr>
          <p:spPr bwMode="auto">
            <a:xfrm>
              <a:off x="1131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3" name="Rectangle 349"/>
            <p:cNvSpPr>
              <a:spLocks noChangeArrowheads="1"/>
            </p:cNvSpPr>
            <p:nvPr/>
          </p:nvSpPr>
          <p:spPr bwMode="auto">
            <a:xfrm>
              <a:off x="1310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4" name="Rectangle 350"/>
            <p:cNvSpPr>
              <a:spLocks noChangeArrowheads="1"/>
            </p:cNvSpPr>
            <p:nvPr/>
          </p:nvSpPr>
          <p:spPr bwMode="auto">
            <a:xfrm>
              <a:off x="1551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5" name="Rectangle 351"/>
            <p:cNvSpPr>
              <a:spLocks noChangeArrowheads="1"/>
            </p:cNvSpPr>
            <p:nvPr/>
          </p:nvSpPr>
          <p:spPr bwMode="auto">
            <a:xfrm>
              <a:off x="1761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6" name="Rectangle 352"/>
            <p:cNvSpPr>
              <a:spLocks noChangeArrowheads="1"/>
            </p:cNvSpPr>
            <p:nvPr/>
          </p:nvSpPr>
          <p:spPr bwMode="auto">
            <a:xfrm>
              <a:off x="2057" y="3103"/>
              <a:ext cx="133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E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7" name="Rectangle 353"/>
            <p:cNvSpPr>
              <a:spLocks noChangeArrowheads="1"/>
            </p:cNvSpPr>
            <p:nvPr/>
          </p:nvSpPr>
          <p:spPr bwMode="auto">
            <a:xfrm>
              <a:off x="2361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8" name="Rectangle 354"/>
            <p:cNvSpPr>
              <a:spLocks noChangeArrowheads="1"/>
            </p:cNvSpPr>
            <p:nvPr/>
          </p:nvSpPr>
          <p:spPr bwMode="auto">
            <a:xfrm>
              <a:off x="2571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39" name="Rectangle 355"/>
            <p:cNvSpPr>
              <a:spLocks noChangeArrowheads="1"/>
            </p:cNvSpPr>
            <p:nvPr/>
          </p:nvSpPr>
          <p:spPr bwMode="auto">
            <a:xfrm>
              <a:off x="2781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40" name="Rectangle 356"/>
            <p:cNvSpPr>
              <a:spLocks noChangeArrowheads="1"/>
            </p:cNvSpPr>
            <p:nvPr/>
          </p:nvSpPr>
          <p:spPr bwMode="auto">
            <a:xfrm>
              <a:off x="3022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41" name="Rectangle 357"/>
            <p:cNvSpPr>
              <a:spLocks noChangeArrowheads="1"/>
            </p:cNvSpPr>
            <p:nvPr/>
          </p:nvSpPr>
          <p:spPr bwMode="auto">
            <a:xfrm>
              <a:off x="3201" y="3103"/>
              <a:ext cx="128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-5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42" name="Rectangle 358"/>
            <p:cNvSpPr>
              <a:spLocks noChangeArrowheads="1"/>
            </p:cNvSpPr>
            <p:nvPr/>
          </p:nvSpPr>
          <p:spPr bwMode="auto">
            <a:xfrm>
              <a:off x="3442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343" name="Rectangle 359"/>
            <p:cNvSpPr>
              <a:spLocks noChangeArrowheads="1"/>
            </p:cNvSpPr>
            <p:nvPr/>
          </p:nvSpPr>
          <p:spPr bwMode="auto">
            <a:xfrm>
              <a:off x="3652" y="3103"/>
              <a:ext cx="96" cy="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Arial" pitchFamily="34" charset="0"/>
                  <a:cs typeface="Arial" pitchFamily="34" charset="0"/>
                </a:rPr>
                <a:t>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good is the </a:t>
            </a:r>
            <a:r>
              <a:rPr lang="en-US" dirty="0" smtClean="0"/>
              <a:t>alignment?</a:t>
            </a:r>
            <a:endParaRPr lang="en-US" dirty="0"/>
          </a:p>
        </p:txBody>
      </p:sp>
      <p:sp>
        <p:nvSpPr>
          <p:cNvPr id="6676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Compare two sequences and obtain a score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Scramble the bottom sequence 100 times and obtain 100 “randomized” scores. Amino acid composition and length are maintained in the scrambled sequences.</a:t>
            </a:r>
          </a:p>
          <a:p>
            <a:endParaRPr lang="en-US" dirty="0"/>
          </a:p>
          <a:p>
            <a:r>
              <a:rPr lang="en-US" dirty="0"/>
              <a:t>If the comparison is “real” we expect the authentic score to be several standard deviations above the mean of the “randomized” scores.</a:t>
            </a:r>
          </a:p>
          <a:p>
            <a:pPr lvl="1"/>
            <a:r>
              <a:rPr lang="en-US" dirty="0">
                <a:solidFill>
                  <a:srgbClr val="CC0000"/>
                </a:solidFill>
              </a:rPr>
              <a:t>But this kind of test assumes that the randomized scores have a normal distribution.</a:t>
            </a:r>
          </a:p>
        </p:txBody>
      </p:sp>
      <p:sp>
        <p:nvSpPr>
          <p:cNvPr id="667652" name="Text Box 4"/>
          <p:cNvSpPr txBox="1">
            <a:spLocks noChangeArrowheads="1"/>
          </p:cNvSpPr>
          <p:nvPr/>
        </p:nvSpPr>
        <p:spPr bwMode="auto">
          <a:xfrm>
            <a:off x="762000" y="2179637"/>
            <a:ext cx="791845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RBP:             26  RVKENFDKARFSGTWYAMAKKDPEGLFLQDNIVAEFSVDETGQMSATAKGRVRLLNNWD- 84</a:t>
            </a:r>
          </a:p>
          <a:p>
            <a:pPr algn="l" eaLnBrk="0" hangingPunct="0"/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                     + K++ +  + +GTW++MA      + L   + A   V  T  +        +L+  W+ </a:t>
            </a:r>
          </a:p>
          <a:p>
            <a:pPr algn="l" eaLnBrk="0" hangingPunct="0"/>
            <a:r>
              <a:rPr lang="en-US" sz="1200" dirty="0" err="1">
                <a:solidFill>
                  <a:schemeClr val="tx2"/>
                </a:solidFill>
                <a:latin typeface="Courier New" pitchFamily="49" charset="0"/>
              </a:rPr>
              <a:t>glycodelin</a:t>
            </a:r>
            <a:r>
              <a:rPr lang="en-US" sz="1200" dirty="0">
                <a:solidFill>
                  <a:schemeClr val="tx2"/>
                </a:solidFill>
                <a:latin typeface="Courier New" pitchFamily="49" charset="0"/>
              </a:rPr>
              <a:t>:      23  QTKQDLELPKLAGTWHSMAMA-TNNISLMATLKAPLRVHITSLLPTPEDNLEIVLHRWEN 81</a:t>
            </a:r>
            <a:endParaRPr lang="en-US" sz="1200" b="0" dirty="0">
              <a:solidFill>
                <a:schemeClr val="tx2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Randomization test: scramble a sequence 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Get the Z-statistics:</a:t>
            </a:r>
          </a:p>
          <a:p>
            <a:pPr lvl="1"/>
            <a:r>
              <a:rPr lang="en-US" sz="2000" dirty="0"/>
              <a:t>Z = (</a:t>
            </a:r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r>
              <a:rPr lang="en-US" sz="2000" dirty="0"/>
              <a:t> – µ</a:t>
            </a:r>
            <a:r>
              <a:rPr lang="en-US" sz="2000" baseline="-25000" dirty="0" err="1"/>
              <a:t>Sr</a:t>
            </a:r>
            <a:r>
              <a:rPr lang="en-US" sz="2000" dirty="0"/>
              <a:t>)/ </a:t>
            </a:r>
            <a:r>
              <a:rPr lang="en-US" sz="2000" dirty="0">
                <a:sym typeface="Symbol" pitchFamily="18" charset="2"/>
              </a:rPr>
              <a:t></a:t>
            </a:r>
            <a:r>
              <a:rPr lang="en-US" sz="2000" dirty="0"/>
              <a:t> </a:t>
            </a:r>
            <a:r>
              <a:rPr lang="en-US" sz="2000" baseline="-25000" dirty="0" err="1"/>
              <a:t>Sr</a:t>
            </a:r>
            <a:endParaRPr lang="en-US" sz="2000" dirty="0"/>
          </a:p>
          <a:p>
            <a:pPr lvl="1"/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r>
              <a:rPr lang="en-US" sz="2000" dirty="0"/>
              <a:t> = Score of the sequence pair you are interested in.</a:t>
            </a:r>
          </a:p>
          <a:p>
            <a:pPr lvl="1"/>
            <a:r>
              <a:rPr lang="en-US" sz="2000" dirty="0"/>
              <a:t>µ</a:t>
            </a:r>
            <a:r>
              <a:rPr lang="en-US" sz="2000" baseline="-25000" dirty="0" err="1"/>
              <a:t>Sr</a:t>
            </a:r>
            <a:r>
              <a:rPr lang="en-US" sz="2000" dirty="0"/>
              <a:t> = mean of scores of scrambled sequences</a:t>
            </a:r>
          </a:p>
          <a:p>
            <a:pPr lvl="1"/>
            <a:r>
              <a:rPr lang="en-US" sz="2000" dirty="0">
                <a:sym typeface="Symbol" pitchFamily="18" charset="2"/>
              </a:rPr>
              <a:t></a:t>
            </a:r>
            <a:r>
              <a:rPr lang="en-US" sz="2000" baseline="-25000" dirty="0" err="1">
                <a:sym typeface="Symbol" pitchFamily="18" charset="2"/>
              </a:rPr>
              <a:t>Sr</a:t>
            </a:r>
            <a:r>
              <a:rPr lang="en-US" sz="2000" dirty="0">
                <a:sym typeface="Symbol" pitchFamily="18" charset="2"/>
              </a:rPr>
              <a:t>= Standard deviation of scrambled sequence scores</a:t>
            </a:r>
            <a:endParaRPr lang="en-US" sz="2000" dirty="0"/>
          </a:p>
          <a:p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828800" y="3657600"/>
            <a:ext cx="5486400" cy="2667000"/>
            <a:chOff x="762000" y="3048000"/>
            <a:chExt cx="6659563" cy="3810000"/>
          </a:xfrm>
        </p:grpSpPr>
        <p:graphicFrame>
          <p:nvGraphicFramePr>
            <p:cNvPr id="668677" name="Object 5"/>
            <p:cNvGraphicFramePr>
              <a:graphicFrameLocks noChangeAspect="1"/>
            </p:cNvGraphicFramePr>
            <p:nvPr/>
          </p:nvGraphicFramePr>
          <p:xfrm>
            <a:off x="1295400" y="3048000"/>
            <a:ext cx="5792788" cy="3810000"/>
          </p:xfrm>
          <a:graphic>
            <a:graphicData uri="http://schemas.openxmlformats.org/presentationml/2006/ole">
              <p:oleObj spid="_x0000_s39938" name="Worksheet" r:id="rId3" imgW="5791200" imgH="3810000" progId="Excel.Sheet.8">
                <p:embed/>
              </p:oleObj>
            </a:graphicData>
          </a:graphic>
        </p:graphicFrame>
        <p:sp>
          <p:nvSpPr>
            <p:cNvPr id="668678" name="Text Box 6"/>
            <p:cNvSpPr txBox="1">
              <a:spLocks noChangeArrowheads="1"/>
            </p:cNvSpPr>
            <p:nvPr/>
          </p:nvSpPr>
          <p:spPr bwMode="auto">
            <a:xfrm>
              <a:off x="3657600" y="4191000"/>
              <a:ext cx="2035175" cy="8255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1600" b="0" dirty="0">
                  <a:latin typeface="Georgia" pitchFamily="18" charset="0"/>
                </a:rPr>
                <a:t>100 random shuffles</a:t>
              </a:r>
            </a:p>
            <a:p>
              <a:pPr algn="l" eaLnBrk="0" hangingPunct="0"/>
              <a:r>
                <a:rPr lang="en-US" b="0" dirty="0">
                  <a:latin typeface="Georgia" pitchFamily="18" charset="0"/>
                </a:rPr>
                <a:t>µ</a:t>
              </a:r>
              <a:r>
                <a:rPr lang="en-US" b="0" baseline="-25000" dirty="0" err="1">
                  <a:latin typeface="Georgia" pitchFamily="18" charset="0"/>
                </a:rPr>
                <a:t>Sr</a:t>
              </a:r>
              <a:r>
                <a:rPr lang="en-US" dirty="0">
                  <a:latin typeface="Georgia" pitchFamily="18" charset="0"/>
                </a:rPr>
                <a:t> </a:t>
              </a:r>
              <a:r>
                <a:rPr lang="en-US" sz="1600" b="0" dirty="0">
                  <a:latin typeface="Georgia" pitchFamily="18" charset="0"/>
                </a:rPr>
                <a:t>= 8.4</a:t>
              </a:r>
            </a:p>
            <a:p>
              <a:pPr algn="l" eaLnBrk="0" hangingPunct="0"/>
              <a:r>
                <a:rPr lang="en-US" sz="1600" b="0" dirty="0">
                  <a:latin typeface="Georgia" pitchFamily="18" charset="0"/>
                  <a:sym typeface="Symbol" pitchFamily="18" charset="2"/>
                </a:rPr>
                <a:t></a:t>
              </a:r>
              <a:r>
                <a:rPr lang="en-US" b="0" baseline="-25000" dirty="0" err="1"/>
                <a:t>Sr</a:t>
              </a:r>
              <a:r>
                <a:rPr lang="en-US" sz="1600" b="0" dirty="0">
                  <a:latin typeface="Georgia" pitchFamily="18" charset="0"/>
                </a:rPr>
                <a:t> = 4.5</a:t>
              </a:r>
            </a:p>
          </p:txBody>
        </p:sp>
        <p:sp>
          <p:nvSpPr>
            <p:cNvPr id="668679" name="Text Box 7"/>
            <p:cNvSpPr txBox="1">
              <a:spLocks noChangeArrowheads="1"/>
            </p:cNvSpPr>
            <p:nvPr/>
          </p:nvSpPr>
          <p:spPr bwMode="auto">
            <a:xfrm>
              <a:off x="3124200" y="6521450"/>
              <a:ext cx="1963738" cy="3365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dirty="0">
                  <a:latin typeface="Georgia" pitchFamily="18" charset="0"/>
                </a:rPr>
                <a:t>Score</a:t>
              </a:r>
            </a:p>
          </p:txBody>
        </p:sp>
        <p:sp>
          <p:nvSpPr>
            <p:cNvPr id="668680" name="Text Box 8"/>
            <p:cNvSpPr txBox="1">
              <a:spLocks noChangeArrowheads="1"/>
            </p:cNvSpPr>
            <p:nvPr/>
          </p:nvSpPr>
          <p:spPr bwMode="auto">
            <a:xfrm rot="16200000">
              <a:off x="-600869" y="4791869"/>
              <a:ext cx="3062288" cy="3365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600" dirty="0">
                  <a:latin typeface="Georgia" pitchFamily="18" charset="0"/>
                </a:rPr>
                <a:t>Number of instances</a:t>
              </a:r>
            </a:p>
          </p:txBody>
        </p:sp>
        <p:sp>
          <p:nvSpPr>
            <p:cNvPr id="668682" name="Text Box 10"/>
            <p:cNvSpPr txBox="1">
              <a:spLocks noChangeArrowheads="1"/>
            </p:cNvSpPr>
            <p:nvPr/>
          </p:nvSpPr>
          <p:spPr bwMode="auto">
            <a:xfrm>
              <a:off x="5715000" y="5486400"/>
              <a:ext cx="1706563" cy="58102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1600" b="0" dirty="0">
                  <a:latin typeface="Arial" charset="0"/>
                </a:rPr>
                <a:t>Real comparison</a:t>
              </a:r>
            </a:p>
            <a:p>
              <a:pPr algn="l" eaLnBrk="0" hangingPunct="0"/>
              <a:r>
                <a:rPr lang="en-US" sz="1600" b="0" dirty="0">
                  <a:latin typeface="Arial" charset="0"/>
                </a:rPr>
                <a:t>Score = 37</a:t>
              </a:r>
              <a:endParaRPr lang="en-US" sz="1600" b="0" dirty="0">
                <a:latin typeface="Time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an alignment?</a:t>
            </a:r>
          </a:p>
          <a:p>
            <a:pPr lvl="1"/>
            <a:r>
              <a:rPr lang="en-US" dirty="0" smtClean="0"/>
              <a:t>Task of locating equivalent regions of two or more sequences to maximize their similarity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Alignment can reveal homology between sequences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Homology= similarity in sequence or structure due to descent from a common ancestor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sequence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of rules to maximize alignment</a:t>
            </a:r>
          </a:p>
          <a:p>
            <a:pPr lvl="1"/>
            <a:r>
              <a:rPr lang="en-US" dirty="0" smtClean="0"/>
              <a:t>Usually starts with </a:t>
            </a:r>
            <a:r>
              <a:rPr lang="en-US" dirty="0" err="1" smtClean="0"/>
              <a:t>pairwise</a:t>
            </a:r>
            <a:r>
              <a:rPr lang="en-US" dirty="0" smtClean="0"/>
              <a:t> alignment and adds sequences gradually</a:t>
            </a:r>
          </a:p>
          <a:p>
            <a:pPr lvl="1"/>
            <a:r>
              <a:rPr lang="en-US" dirty="0" smtClean="0"/>
              <a:t>Uses gap penalties</a:t>
            </a:r>
          </a:p>
          <a:p>
            <a:pPr lvl="1"/>
            <a:r>
              <a:rPr lang="en-US" dirty="0" smtClean="0"/>
              <a:t>Quality of </a:t>
            </a:r>
            <a:r>
              <a:rPr lang="en-US" dirty="0" err="1" smtClean="0"/>
              <a:t>aligment</a:t>
            </a:r>
            <a:r>
              <a:rPr lang="en-US" dirty="0" smtClean="0"/>
              <a:t> is measured by score</a:t>
            </a:r>
          </a:p>
          <a:p>
            <a:endParaRPr lang="en-US" dirty="0" smtClean="0"/>
          </a:p>
          <a:p>
            <a:r>
              <a:rPr lang="en-US" dirty="0" err="1" smtClean="0"/>
              <a:t>ClustalW</a:t>
            </a:r>
            <a:endParaRPr lang="en-US" dirty="0" smtClean="0"/>
          </a:p>
          <a:p>
            <a:pPr lvl="1"/>
            <a:r>
              <a:rPr lang="en-US" dirty="0" smtClean="0"/>
              <a:t>Start with </a:t>
            </a:r>
            <a:r>
              <a:rPr lang="en-US" dirty="0" err="1" smtClean="0"/>
              <a:t>pairwise</a:t>
            </a:r>
            <a:r>
              <a:rPr lang="en-US" dirty="0" smtClean="0"/>
              <a:t> alignments and creates phylogenetic tree as guide. </a:t>
            </a:r>
          </a:p>
          <a:p>
            <a:pPr lvl="1"/>
            <a:r>
              <a:rPr lang="en-US" dirty="0" smtClean="0"/>
              <a:t>Alignment starts with closest sequences and rest of sequences are sequentially added according to their distance</a:t>
            </a:r>
          </a:p>
          <a:p>
            <a:pPr lvl="1"/>
            <a:r>
              <a:rPr lang="en-US" dirty="0" smtClean="0"/>
              <a:t>Sum scores of all </a:t>
            </a:r>
            <a:r>
              <a:rPr lang="en-US" dirty="0" err="1" smtClean="0"/>
              <a:t>pairwise</a:t>
            </a:r>
            <a:r>
              <a:rPr lang="en-US" dirty="0" smtClean="0"/>
              <a:t> alignments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914400" y="1447800"/>
            <a:ext cx="1143000" cy="990600"/>
            <a:chOff x="228600" y="457200"/>
            <a:chExt cx="2057400" cy="1371600"/>
          </a:xfrm>
        </p:grpSpPr>
        <p:sp>
          <p:nvSpPr>
            <p:cNvPr id="5" name="Rectangle 4"/>
            <p:cNvSpPr/>
            <p:nvPr/>
          </p:nvSpPr>
          <p:spPr>
            <a:xfrm>
              <a:off x="228600" y="457200"/>
              <a:ext cx="20574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8600" y="838200"/>
              <a:ext cx="2057400" cy="228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" y="1219200"/>
              <a:ext cx="20574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" y="1600200"/>
              <a:ext cx="2057400" cy="228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72000" y="1447800"/>
            <a:ext cx="1600200" cy="914400"/>
            <a:chOff x="4267200" y="533400"/>
            <a:chExt cx="2286000" cy="1371600"/>
          </a:xfrm>
        </p:grpSpPr>
        <p:sp>
          <p:nvSpPr>
            <p:cNvPr id="9" name="Rectangle 8"/>
            <p:cNvSpPr/>
            <p:nvPr/>
          </p:nvSpPr>
          <p:spPr>
            <a:xfrm>
              <a:off x="4267200" y="533400"/>
              <a:ext cx="1046136" cy="158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67200" y="691662"/>
              <a:ext cx="1046136" cy="15826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67200" y="1060938"/>
              <a:ext cx="1046136" cy="1582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67200" y="1219200"/>
              <a:ext cx="1046136" cy="158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7200" y="1588477"/>
              <a:ext cx="1046136" cy="158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07064" y="1746738"/>
              <a:ext cx="1046136" cy="15826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064" y="1588477"/>
              <a:ext cx="1046136" cy="1582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67200" y="1746738"/>
              <a:ext cx="1046136" cy="158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07064" y="533400"/>
              <a:ext cx="1046136" cy="158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07064" y="691662"/>
              <a:ext cx="1046136" cy="15826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07064" y="1060938"/>
              <a:ext cx="1046136" cy="15826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07064" y="1219200"/>
              <a:ext cx="1046136" cy="15826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962400" y="3200400"/>
            <a:ext cx="2743200" cy="914400"/>
            <a:chOff x="2286001" y="2743200"/>
            <a:chExt cx="4571999" cy="1371600"/>
          </a:xfrm>
        </p:grpSpPr>
        <p:sp>
          <p:nvSpPr>
            <p:cNvPr id="21" name="Rectangle 20"/>
            <p:cNvSpPr/>
            <p:nvPr/>
          </p:nvSpPr>
          <p:spPr>
            <a:xfrm>
              <a:off x="4800600" y="2743200"/>
              <a:ext cx="20574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00600" y="3124200"/>
              <a:ext cx="2057400" cy="228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00600" y="3505200"/>
              <a:ext cx="2057400" cy="228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00600" y="3886200"/>
              <a:ext cx="2057400" cy="228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10800000">
              <a:off x="3657600" y="2819400"/>
              <a:ext cx="9906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3657601" y="3200400"/>
              <a:ext cx="9906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800000">
              <a:off x="3352801" y="3581400"/>
              <a:ext cx="129539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2667000" y="3962400"/>
              <a:ext cx="19812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467103" y="3009900"/>
              <a:ext cx="380999" cy="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3048002" y="3276600"/>
              <a:ext cx="609598" cy="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324100" y="3619500"/>
              <a:ext cx="6858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3352800" y="2971800"/>
              <a:ext cx="381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>
              <a:off x="2667000" y="3276600"/>
              <a:ext cx="6858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2286001" y="3581400"/>
              <a:ext cx="381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ight Arrow 63"/>
          <p:cNvSpPr/>
          <p:nvPr/>
        </p:nvSpPr>
        <p:spPr>
          <a:xfrm>
            <a:off x="2667000" y="1752600"/>
            <a:ext cx="12192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2057400" y="5410200"/>
            <a:ext cx="5105400" cy="609600"/>
            <a:chOff x="2286000" y="5486400"/>
            <a:chExt cx="6477000" cy="762000"/>
          </a:xfrm>
        </p:grpSpPr>
        <p:grpSp>
          <p:nvGrpSpPr>
            <p:cNvPr id="62" name="Group 61"/>
            <p:cNvGrpSpPr/>
            <p:nvPr/>
          </p:nvGrpSpPr>
          <p:grpSpPr>
            <a:xfrm>
              <a:off x="2286000" y="5486400"/>
              <a:ext cx="6477000" cy="762000"/>
              <a:chOff x="609600" y="5105400"/>
              <a:chExt cx="7772400" cy="9144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09600" y="51054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9600" y="53340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352800" y="51054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352800" y="53340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352800" y="55626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324600" y="51054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324600" y="53340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324600" y="55626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324600" y="5791200"/>
                <a:ext cx="2057400" cy="2286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ight Arrow 64"/>
            <p:cNvSpPr/>
            <p:nvPr/>
          </p:nvSpPr>
          <p:spPr>
            <a:xfrm>
              <a:off x="4064000" y="5549900"/>
              <a:ext cx="444500" cy="4445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6413500" y="5549900"/>
              <a:ext cx="444500" cy="4445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68" name="Right Arrow 67"/>
          <p:cNvSpPr/>
          <p:nvPr/>
        </p:nvSpPr>
        <p:spPr>
          <a:xfrm rot="5400000">
            <a:off x="5181600" y="2527300"/>
            <a:ext cx="444500" cy="444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990600" y="4343400"/>
            <a:ext cx="4572000" cy="1219200"/>
            <a:chOff x="228600" y="4343400"/>
            <a:chExt cx="5334000" cy="1219200"/>
          </a:xfrm>
        </p:grpSpPr>
        <p:sp>
          <p:nvSpPr>
            <p:cNvPr id="69" name="Right Arrow 68"/>
            <p:cNvSpPr/>
            <p:nvPr/>
          </p:nvSpPr>
          <p:spPr>
            <a:xfrm>
              <a:off x="228600" y="5379720"/>
              <a:ext cx="1202028" cy="1828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8600" y="4648200"/>
              <a:ext cx="5334000" cy="609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28600" y="4648200"/>
              <a:ext cx="75127" cy="7924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487473" y="4343400"/>
              <a:ext cx="75127" cy="36576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324600" y="14478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Compare sequence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705600" y="30668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clustering tree based on distance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90600" y="60314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with closest sequences and add rest according to tree</a:t>
            </a:r>
            <a:endParaRPr lang="en-US" dirty="0"/>
          </a:p>
        </p:txBody>
      </p:sp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ClustalW</a:t>
            </a:r>
            <a:r>
              <a:rPr lang="en-US" dirty="0" smtClean="0"/>
              <a:t> scheme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76400"/>
            <a:ext cx="7417967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is a better aligner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ar.oxfordjournals.org/content/32/5/1792/F2.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536" y="1371600"/>
            <a:ext cx="6524264" cy="4979849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MUSCLE scheme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utoShape 6"/>
          <p:cNvSpPr>
            <a:spLocks noChangeAspect="1" noChangeArrowheads="1" noTextEdit="1"/>
          </p:cNvSpPr>
          <p:nvPr/>
        </p:nvSpPr>
        <p:spPr bwMode="auto">
          <a:xfrm>
            <a:off x="1219200" y="3886200"/>
            <a:ext cx="6629400" cy="2286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159828" y="4038600"/>
            <a:ext cx="597921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Beta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5153297" y="4175760"/>
            <a:ext cx="2177" cy="150223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h="69">
                <a:moveTo>
                  <a:pt x="0" y="69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5347063" y="4386943"/>
            <a:ext cx="854401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Beta-S</a:t>
            </a:r>
            <a:endParaRPr kumimoji="0" lang="en-US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5153297" y="4339046"/>
            <a:ext cx="187234" cy="1502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9"/>
              </a:cxn>
              <a:cxn ang="0">
                <a:pos x="86" y="69"/>
              </a:cxn>
            </a:cxnLst>
            <a:rect l="0" t="0" r="r" b="b"/>
            <a:pathLst>
              <a:path w="86" h="69">
                <a:moveTo>
                  <a:pt x="0" y="0"/>
                </a:moveTo>
                <a:lnTo>
                  <a:pt x="0" y="69"/>
                </a:lnTo>
                <a:lnTo>
                  <a:pt x="86" y="69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2741023" y="4332514"/>
            <a:ext cx="2412274" cy="228600"/>
          </a:xfrm>
          <a:custGeom>
            <a:avLst/>
            <a:gdLst/>
            <a:ahLst/>
            <a:cxnLst>
              <a:cxn ang="0">
                <a:pos x="0" y="105"/>
              </a:cxn>
              <a:cxn ang="0">
                <a:pos x="0" y="0"/>
              </a:cxn>
              <a:cxn ang="0">
                <a:pos x="1108" y="0"/>
              </a:cxn>
            </a:cxnLst>
            <a:rect l="0" t="0" r="r" b="b"/>
            <a:pathLst>
              <a:path w="1108" h="105">
                <a:moveTo>
                  <a:pt x="0" y="105"/>
                </a:moveTo>
                <a:lnTo>
                  <a:pt x="0" y="0"/>
                </a:lnTo>
                <a:lnTo>
                  <a:pt x="1108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6581503" y="4648200"/>
            <a:ext cx="868828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Beta-C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8" name="Freeform 14"/>
          <p:cNvSpPr>
            <a:spLocks/>
          </p:cNvSpPr>
          <p:nvPr/>
        </p:nvSpPr>
        <p:spPr bwMode="auto">
          <a:xfrm>
            <a:off x="2741023" y="4572000"/>
            <a:ext cx="3833948" cy="228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"/>
              </a:cxn>
              <a:cxn ang="0">
                <a:pos x="1761" y="105"/>
              </a:cxn>
            </a:cxnLst>
            <a:rect l="0" t="0" r="r" b="b"/>
            <a:pathLst>
              <a:path w="1761" h="105">
                <a:moveTo>
                  <a:pt x="0" y="0"/>
                </a:moveTo>
                <a:lnTo>
                  <a:pt x="0" y="105"/>
                </a:lnTo>
                <a:lnTo>
                  <a:pt x="1761" y="105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Freeform 15"/>
          <p:cNvSpPr>
            <a:spLocks/>
          </p:cNvSpPr>
          <p:nvPr/>
        </p:nvSpPr>
        <p:spPr bwMode="auto">
          <a:xfrm>
            <a:off x="1349829" y="4567646"/>
            <a:ext cx="1391194" cy="346166"/>
          </a:xfrm>
          <a:custGeom>
            <a:avLst/>
            <a:gdLst/>
            <a:ahLst/>
            <a:cxnLst>
              <a:cxn ang="0">
                <a:pos x="0" y="159"/>
              </a:cxn>
              <a:cxn ang="0">
                <a:pos x="0" y="0"/>
              </a:cxn>
              <a:cxn ang="0">
                <a:pos x="639" y="0"/>
              </a:cxn>
            </a:cxnLst>
            <a:rect l="0" t="0" r="r" b="b"/>
            <a:pathLst>
              <a:path w="639" h="159">
                <a:moveTo>
                  <a:pt x="0" y="159"/>
                </a:moveTo>
                <a:lnTo>
                  <a:pt x="0" y="0"/>
                </a:lnTo>
                <a:lnTo>
                  <a:pt x="639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6581503" y="4953000"/>
            <a:ext cx="91371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Epsilon</a:t>
            </a:r>
            <a:endParaRPr kumimoji="0" lang="en-US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Freeform 17"/>
          <p:cNvSpPr>
            <a:spLocks/>
          </p:cNvSpPr>
          <p:nvPr/>
        </p:nvSpPr>
        <p:spPr bwMode="auto">
          <a:xfrm>
            <a:off x="3389811" y="5116286"/>
            <a:ext cx="3185160" cy="150223"/>
          </a:xfrm>
          <a:custGeom>
            <a:avLst/>
            <a:gdLst/>
            <a:ahLst/>
            <a:cxnLst>
              <a:cxn ang="0">
                <a:pos x="0" y="69"/>
              </a:cxn>
              <a:cxn ang="0">
                <a:pos x="0" y="0"/>
              </a:cxn>
              <a:cxn ang="0">
                <a:pos x="1463" y="0"/>
              </a:cxn>
            </a:cxnLst>
            <a:rect l="0" t="0" r="r" b="b"/>
            <a:pathLst>
              <a:path w="1463" h="69">
                <a:moveTo>
                  <a:pt x="0" y="69"/>
                </a:moveTo>
                <a:lnTo>
                  <a:pt x="0" y="0"/>
                </a:lnTo>
                <a:lnTo>
                  <a:pt x="1463" y="0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5953162" y="5257800"/>
            <a:ext cx="981038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Gamma</a:t>
            </a:r>
            <a:endParaRPr kumimoji="0" lang="en-US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3" name="Freeform 19"/>
          <p:cNvSpPr>
            <a:spLocks/>
          </p:cNvSpPr>
          <p:nvPr/>
        </p:nvSpPr>
        <p:spPr bwMode="auto">
          <a:xfrm>
            <a:off x="3389811" y="5279571"/>
            <a:ext cx="2518954" cy="15022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9"/>
              </a:cxn>
              <a:cxn ang="0">
                <a:pos x="1157" y="69"/>
              </a:cxn>
            </a:cxnLst>
            <a:rect l="0" t="0" r="r" b="b"/>
            <a:pathLst>
              <a:path w="1157" h="69">
                <a:moveTo>
                  <a:pt x="0" y="0"/>
                </a:moveTo>
                <a:lnTo>
                  <a:pt x="0" y="69"/>
                </a:lnTo>
                <a:lnTo>
                  <a:pt x="1157" y="69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4" name="Freeform 20"/>
          <p:cNvSpPr>
            <a:spLocks/>
          </p:cNvSpPr>
          <p:nvPr/>
        </p:nvSpPr>
        <p:spPr bwMode="auto">
          <a:xfrm>
            <a:off x="1349829" y="4926874"/>
            <a:ext cx="2039983" cy="34616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9"/>
              </a:cxn>
              <a:cxn ang="0">
                <a:pos x="937" y="159"/>
              </a:cxn>
            </a:cxnLst>
            <a:rect l="0" t="0" r="r" b="b"/>
            <a:pathLst>
              <a:path w="937" h="159">
                <a:moveTo>
                  <a:pt x="0" y="0"/>
                </a:moveTo>
                <a:lnTo>
                  <a:pt x="0" y="159"/>
                </a:lnTo>
                <a:lnTo>
                  <a:pt x="937" y="159"/>
                </a:lnTo>
              </a:path>
            </a:pathLst>
          </a:custGeom>
          <a:noFill/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0" y="1447800"/>
            <a:ext cx="9144000" cy="2819400"/>
            <a:chOff x="1" y="1676400"/>
            <a:chExt cx="9143999" cy="2839158"/>
          </a:xfrm>
        </p:grpSpPr>
        <p:grpSp>
          <p:nvGrpSpPr>
            <p:cNvPr id="2" name="Group 6"/>
            <p:cNvGrpSpPr/>
            <p:nvPr/>
          </p:nvGrpSpPr>
          <p:grpSpPr>
            <a:xfrm>
              <a:off x="1" y="1676400"/>
              <a:ext cx="9143999" cy="1828800"/>
              <a:chOff x="1" y="0"/>
              <a:chExt cx="8458199" cy="118419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50000" b="79167"/>
              <a:stretch>
                <a:fillRect/>
              </a:stretch>
            </p:blipFill>
            <p:spPr bwMode="auto">
              <a:xfrm>
                <a:off x="1" y="1"/>
                <a:ext cx="7578811" cy="1184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7813" r="50625" b="79167"/>
              <a:stretch>
                <a:fillRect/>
              </a:stretch>
            </p:blipFill>
            <p:spPr bwMode="auto">
              <a:xfrm>
                <a:off x="6705600" y="0"/>
                <a:ext cx="1752600" cy="1184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Up Arrow 11"/>
            <p:cNvSpPr/>
            <p:nvPr/>
          </p:nvSpPr>
          <p:spPr>
            <a:xfrm>
              <a:off x="762001" y="3443418"/>
              <a:ext cx="381000" cy="458268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4800600" y="4269337"/>
              <a:ext cx="227626" cy="24622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124200" y="5392579"/>
            <a:ext cx="227626" cy="24622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S Sans Serif"/>
                <a:cs typeface="Arial" pitchFamily="34" charset="0"/>
              </a:rPr>
              <a:t>97</a:t>
            </a:r>
            <a:endParaRPr kumimoji="0" 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>
            <a:off x="2002971" y="5897880"/>
            <a:ext cx="1262743" cy="2177"/>
          </a:xfrm>
          <a:prstGeom prst="line">
            <a:avLst/>
          </a:prstGeom>
          <a:noFill/>
          <a:ln w="38100" cap="sq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Line 24"/>
          <p:cNvSpPr>
            <a:spLocks noChangeShapeType="1"/>
          </p:cNvSpPr>
          <p:nvPr/>
        </p:nvSpPr>
        <p:spPr bwMode="auto">
          <a:xfrm>
            <a:off x="2002971" y="5845629"/>
            <a:ext cx="2177" cy="104503"/>
          </a:xfrm>
          <a:prstGeom prst="line">
            <a:avLst/>
          </a:prstGeom>
          <a:noFill/>
          <a:ln w="38100" cap="sq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Line 25"/>
          <p:cNvSpPr>
            <a:spLocks noChangeShapeType="1"/>
          </p:cNvSpPr>
          <p:nvPr/>
        </p:nvSpPr>
        <p:spPr bwMode="auto">
          <a:xfrm>
            <a:off x="3265714" y="5845629"/>
            <a:ext cx="2177" cy="104503"/>
          </a:xfrm>
          <a:prstGeom prst="line">
            <a:avLst/>
          </a:prstGeom>
          <a:noFill/>
          <a:ln w="38100" cap="sq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auto">
          <a:xfrm>
            <a:off x="2495006" y="5950131"/>
            <a:ext cx="347852" cy="21544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S Sans Serif"/>
                <a:cs typeface="Arial" pitchFamily="34" charset="0"/>
              </a:rPr>
              <a:t>0.05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914400" y="533400"/>
            <a:ext cx="7848600" cy="609600"/>
          </a:xfrm>
        </p:spPr>
        <p:txBody>
          <a:bodyPr/>
          <a:lstStyle/>
          <a:p>
            <a:r>
              <a:rPr lang="en-US" dirty="0" smtClean="0"/>
              <a:t>Huma</a:t>
            </a:r>
            <a:r>
              <a:rPr lang="en-US" dirty="0" smtClean="0"/>
              <a:t>n beta hemoglobin variants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Objective: Find similarity to infer function</a:t>
            </a:r>
          </a:p>
          <a:p>
            <a:r>
              <a:rPr lang="en-US" dirty="0" smtClean="0"/>
              <a:t>Use set of rules to maximize similarity and alignment score</a:t>
            </a:r>
          </a:p>
          <a:p>
            <a:r>
              <a:rPr lang="en-US" dirty="0" smtClean="0"/>
              <a:t>Selection of parameters is non-trivial</a:t>
            </a:r>
          </a:p>
          <a:p>
            <a:r>
              <a:rPr lang="en-US" dirty="0" smtClean="0"/>
              <a:t>Can be global or local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762000"/>
            <a:ext cx="7848600" cy="609600"/>
          </a:xfrm>
        </p:spPr>
        <p:txBody>
          <a:bodyPr>
            <a:noAutofit/>
          </a:bodyPr>
          <a:lstStyle/>
          <a:p>
            <a:r>
              <a:rPr lang="en-US" dirty="0" smtClean="0"/>
              <a:t>Phylogenetic 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37338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Goals:</a:t>
            </a:r>
          </a:p>
          <a:p>
            <a:endParaRPr lang="en-US" dirty="0" smtClean="0"/>
          </a:p>
          <a:p>
            <a:r>
              <a:rPr lang="en-US" dirty="0" smtClean="0"/>
              <a:t>Reconstruct evolutionary relationships </a:t>
            </a:r>
          </a:p>
          <a:p>
            <a:pPr marL="342900" lvl="1" indent="-342900">
              <a:buSzPct val="80000"/>
            </a:pPr>
            <a:r>
              <a:rPr lang="en-US" sz="2400" dirty="0" smtClean="0"/>
              <a:t>Phylogenetic trees</a:t>
            </a:r>
          </a:p>
          <a:p>
            <a:endParaRPr lang="en-US" dirty="0" smtClean="0"/>
          </a:p>
          <a:p>
            <a:r>
              <a:rPr lang="en-US" dirty="0" smtClean="0"/>
              <a:t>Reconstruct ancestral sequences</a:t>
            </a:r>
          </a:p>
          <a:p>
            <a:endParaRPr lang="en-US" dirty="0" smtClean="0"/>
          </a:p>
          <a:p>
            <a:r>
              <a:rPr lang="en-US" dirty="0" smtClean="0"/>
              <a:t>Detect adaptive evolution</a:t>
            </a:r>
          </a:p>
          <a:p>
            <a:endParaRPr lang="en-US" dirty="0" smtClean="0"/>
          </a:p>
          <a:p>
            <a:pPr marL="0" indent="0" algn="ctr">
              <a:buNone/>
            </a:pPr>
            <a:endParaRPr lang="en-US" sz="3200" dirty="0" smtClean="0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2" cstate="print"/>
          <a:srcRect l="36250" t="15000" r="28125" b="64760"/>
          <a:stretch>
            <a:fillRect/>
          </a:stretch>
        </p:blipFill>
        <p:spPr bwMode="auto">
          <a:xfrm>
            <a:off x="4800599" y="4572000"/>
            <a:ext cx="343351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3" cstate="print"/>
          <a:srcRect l="36875" t="34000" r="37500" b="35000"/>
          <a:stretch>
            <a:fillRect/>
          </a:stretch>
        </p:blipFill>
        <p:spPr bwMode="auto">
          <a:xfrm>
            <a:off x="4572001" y="1295400"/>
            <a:ext cx="362810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37338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Algorithmic or </a:t>
            </a:r>
            <a:br>
              <a:rPr lang="en-US" sz="2400" dirty="0" smtClean="0"/>
            </a:br>
            <a:r>
              <a:rPr lang="en-US" sz="2400" dirty="0" smtClean="0"/>
              <a:t>distance-based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1"/>
            <a:ext cx="3733800" cy="35814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itchFamily="2" charset="2"/>
              <a:buChar char="•"/>
            </a:pPr>
            <a:r>
              <a:rPr lang="en-US" sz="2000" dirty="0" smtClean="0"/>
              <a:t>Makes </a:t>
            </a:r>
            <a:r>
              <a:rPr lang="en-US" sz="2000" dirty="0" err="1" smtClean="0"/>
              <a:t>pairwise</a:t>
            </a:r>
            <a:r>
              <a:rPr lang="en-US" sz="2000" dirty="0" smtClean="0"/>
              <a:t> comparisons and constructs tree from distance matrix</a:t>
            </a:r>
          </a:p>
          <a:p>
            <a:pPr>
              <a:buFont typeface="Wingdings" pitchFamily="2" charset="2"/>
              <a:buChar char="•"/>
            </a:pPr>
            <a:r>
              <a:rPr lang="en-US" sz="2000" dirty="0" smtClean="0"/>
              <a:t>Fast and produces one tree</a:t>
            </a:r>
          </a:p>
          <a:p>
            <a:pPr>
              <a:buFont typeface="Wingdings" pitchFamily="2" charset="2"/>
              <a:buChar char="•"/>
            </a:pPr>
            <a:r>
              <a:rPr lang="en-US" sz="2000" dirty="0" smtClean="0"/>
              <a:t>Neighbor </a:t>
            </a:r>
            <a:r>
              <a:rPr lang="en-US" sz="2000" dirty="0" err="1" smtClean="0"/>
              <a:t>joning</a:t>
            </a:r>
            <a:r>
              <a:rPr lang="en-US" sz="2000" dirty="0" smtClean="0"/>
              <a:t>, UPGMA</a:t>
            </a:r>
          </a:p>
          <a:p>
            <a:endParaRPr lang="en-US" sz="20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648200" y="1371600"/>
            <a:ext cx="3505200" cy="3733800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Clr>
                <a:schemeClr val="accent3"/>
              </a:buClr>
              <a:buSzPct val="80000"/>
              <a:buFont typeface="Wingdings" pitchFamily="2" charset="2"/>
            </a:pPr>
            <a:r>
              <a:rPr lang="en-US" sz="2000" dirty="0" smtClean="0"/>
              <a:t>Constructs many trees and then picks best tree or set of trees 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</a:pPr>
            <a:r>
              <a:rPr lang="en-US" sz="2000" dirty="0" smtClean="0"/>
              <a:t>Uses data from all sequences for a given position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</a:pPr>
            <a:r>
              <a:rPr lang="en-US" sz="2000" dirty="0" smtClean="0"/>
              <a:t>Slower and produces many trees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</a:pPr>
            <a:r>
              <a:rPr lang="en-US" sz="2000" dirty="0" smtClean="0"/>
              <a:t>Maximum parsimony, Maximum </a:t>
            </a:r>
            <a:r>
              <a:rPr lang="en-US" sz="2000" dirty="0" err="1" smtClean="0"/>
              <a:t>Likehood</a:t>
            </a:r>
            <a:r>
              <a:rPr lang="en-US" sz="2000" dirty="0" smtClean="0"/>
              <a:t>, Bayesian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6711" y="5401270"/>
            <a:ext cx="7451489" cy="923330"/>
            <a:chOff x="156122" y="5048071"/>
            <a:chExt cx="8987878" cy="1038902"/>
          </a:xfrm>
        </p:grpSpPr>
        <p:sp>
          <p:nvSpPr>
            <p:cNvPr id="5" name="Rectangle 4"/>
            <p:cNvSpPr/>
            <p:nvPr/>
          </p:nvSpPr>
          <p:spPr>
            <a:xfrm>
              <a:off x="6553200" y="5265004"/>
              <a:ext cx="2590800" cy="727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 algn="ctr"/>
              <a:r>
                <a:rPr lang="en-US" dirty="0" smtClean="0"/>
                <a:t>Tree </a:t>
              </a:r>
            </a:p>
            <a:p>
              <a:pPr marL="514350" indent="-514350" algn="ctr"/>
              <a:r>
                <a:rPr lang="en-US" dirty="0" smtClean="0"/>
                <a:t>evaluation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6122" y="5505271"/>
              <a:ext cx="1684482" cy="4155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Alignment 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09800" y="5048071"/>
              <a:ext cx="2286000" cy="103890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Determine substitution model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969212" y="5181599"/>
              <a:ext cx="1377053" cy="727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Tree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building 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676400" y="5562600"/>
              <a:ext cx="7620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267200" y="5486400"/>
              <a:ext cx="7620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6248400" y="5486400"/>
              <a:ext cx="7620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4572000" y="533400"/>
            <a:ext cx="37338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Tree searching or character-based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3657600" cy="47545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Estimates the branch length based on substitution probabilities</a:t>
            </a:r>
          </a:p>
          <a:p>
            <a:r>
              <a:rPr lang="en-US" dirty="0" smtClean="0"/>
              <a:t>Most related sequences have positions that have mutated several times 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codon</a:t>
            </a:r>
            <a:r>
              <a:rPr lang="en-US" dirty="0" smtClean="0"/>
              <a:t> positions have different mutation rates</a:t>
            </a:r>
          </a:p>
          <a:p>
            <a:r>
              <a:rPr lang="en-US" dirty="0" err="1" smtClean="0"/>
              <a:t>Transversions</a:t>
            </a:r>
            <a:r>
              <a:rPr lang="en-US" dirty="0" smtClean="0"/>
              <a:t> are more frequent than transitions</a:t>
            </a:r>
          </a:p>
          <a:p>
            <a:r>
              <a:rPr lang="en-US" dirty="0" smtClean="0"/>
              <a:t>At protein level changes can be to a similar amino acid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4800600" y="1524001"/>
            <a:ext cx="3886200" cy="4114800"/>
            <a:chOff x="4876800" y="1676401"/>
            <a:chExt cx="4572000" cy="4648199"/>
          </a:xfrm>
        </p:grpSpPr>
        <p:grpSp>
          <p:nvGrpSpPr>
            <p:cNvPr id="23" name="Group 22"/>
            <p:cNvGrpSpPr/>
            <p:nvPr/>
          </p:nvGrpSpPr>
          <p:grpSpPr>
            <a:xfrm>
              <a:off x="5029200" y="2133600"/>
              <a:ext cx="4419600" cy="4191000"/>
              <a:chOff x="5029200" y="1828800"/>
              <a:chExt cx="4419600" cy="3160931"/>
            </a:xfrm>
          </p:grpSpPr>
          <p:cxnSp>
            <p:nvCxnSpPr>
              <p:cNvPr id="7" name="Straight Connector 6"/>
              <p:cNvCxnSpPr/>
              <p:nvPr/>
            </p:nvCxnSpPr>
            <p:spPr>
              <a:xfrm rot="5400000">
                <a:off x="4838700" y="2857500"/>
                <a:ext cx="2057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10800000">
                <a:off x="5867400" y="3886200"/>
                <a:ext cx="27432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5400000">
                <a:off x="5551076" y="2172118"/>
                <a:ext cx="2030406" cy="1397759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5791200" y="4343400"/>
                <a:ext cx="2819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Average number of mutations per site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029200" y="3962400"/>
                <a:ext cx="441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 Narrow" pitchFamily="34" charset="0"/>
                  </a:rPr>
                  <a:t>0          0.5          1          1.5          2</a:t>
                </a:r>
                <a:endParaRPr lang="en-US" dirty="0">
                  <a:latin typeface="Arial Narrow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5877910" y="2590800"/>
                <a:ext cx="2743200" cy="1271752"/>
              </a:xfrm>
              <a:custGeom>
                <a:avLst/>
                <a:gdLst>
                  <a:gd name="connsiteX0" fmla="*/ 0 w 2743200"/>
                  <a:gd name="connsiteY0" fmla="*/ 1529255 h 1529255"/>
                  <a:gd name="connsiteX1" fmla="*/ 1277007 w 2743200"/>
                  <a:gd name="connsiteY1" fmla="*/ 362606 h 1529255"/>
                  <a:gd name="connsiteX2" fmla="*/ 2743200 w 2743200"/>
                  <a:gd name="connsiteY2" fmla="*/ 0 h 152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43200" h="1529255">
                    <a:moveTo>
                      <a:pt x="0" y="1529255"/>
                    </a:moveTo>
                    <a:cubicBezTo>
                      <a:pt x="409903" y="1073368"/>
                      <a:pt x="819807" y="617482"/>
                      <a:pt x="1277007" y="362606"/>
                    </a:cubicBezTo>
                    <a:cubicBezTo>
                      <a:pt x="1734207" y="107730"/>
                      <a:pt x="2238703" y="53865"/>
                      <a:pt x="2743200" y="0"/>
                    </a:cubicBezTo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 rot="16200000">
              <a:off x="3142566" y="3410635"/>
              <a:ext cx="4114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Observed p-distance 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francion</a:t>
              </a:r>
              <a:r>
                <a:rPr lang="en-US" dirty="0" smtClean="0"/>
                <a:t> of non- identical site)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3900610" y="3338394"/>
              <a:ext cx="3508653" cy="489466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dirty="0" smtClean="0">
                  <a:latin typeface="Arial Narrow" pitchFamily="34" charset="0"/>
                </a:rPr>
                <a:t>1.0</a:t>
              </a:r>
            </a:p>
            <a:p>
              <a:pPr algn="ctr"/>
              <a:endParaRPr lang="en-US" dirty="0" smtClean="0">
                <a:latin typeface="Arial Narrow" pitchFamily="34" charset="0"/>
              </a:endParaRPr>
            </a:p>
            <a:p>
              <a:pPr algn="ctr"/>
              <a:r>
                <a:rPr lang="en-US" dirty="0" smtClean="0">
                  <a:latin typeface="Arial Narrow" pitchFamily="34" charset="0"/>
                </a:rPr>
                <a:t>0.8</a:t>
              </a:r>
            </a:p>
            <a:p>
              <a:pPr algn="ctr"/>
              <a:endParaRPr lang="en-US" dirty="0" smtClean="0">
                <a:latin typeface="Arial Narrow" pitchFamily="34" charset="0"/>
              </a:endParaRPr>
            </a:p>
            <a:p>
              <a:pPr algn="ctr"/>
              <a:r>
                <a:rPr lang="en-US" dirty="0" smtClean="0">
                  <a:latin typeface="Arial Narrow" pitchFamily="34" charset="0"/>
                </a:rPr>
                <a:t>0.6</a:t>
              </a:r>
            </a:p>
            <a:p>
              <a:pPr algn="ctr"/>
              <a:endParaRPr lang="en-US" dirty="0" smtClean="0">
                <a:latin typeface="Arial Narrow" pitchFamily="34" charset="0"/>
              </a:endParaRPr>
            </a:p>
            <a:p>
              <a:pPr algn="ctr"/>
              <a:r>
                <a:rPr lang="en-US" dirty="0" smtClean="0">
                  <a:latin typeface="Arial Narrow" pitchFamily="34" charset="0"/>
                </a:rPr>
                <a:t>0.4</a:t>
              </a:r>
            </a:p>
            <a:p>
              <a:pPr algn="ctr"/>
              <a:endParaRPr lang="en-US" dirty="0" smtClean="0">
                <a:latin typeface="Arial Narrow" pitchFamily="34" charset="0"/>
              </a:endParaRPr>
            </a:p>
            <a:p>
              <a:pPr algn="ctr"/>
              <a:r>
                <a:rPr lang="en-US" dirty="0" smtClean="0">
                  <a:latin typeface="Arial Narrow" pitchFamily="34" charset="0"/>
                </a:rPr>
                <a:t>0.2</a:t>
              </a:r>
            </a:p>
            <a:p>
              <a:pPr algn="ctr"/>
              <a:endParaRPr lang="en-US" dirty="0" smtClean="0">
                <a:latin typeface="Arial Narrow" pitchFamily="34" charset="0"/>
              </a:endParaRPr>
            </a:p>
            <a:p>
              <a:pPr algn="ctr"/>
              <a:r>
                <a:rPr lang="en-US" dirty="0" smtClean="0">
                  <a:latin typeface="Arial Narrow" pitchFamily="34" charset="0"/>
                </a:rPr>
                <a:t>0</a:t>
              </a:r>
            </a:p>
            <a:p>
              <a:pPr algn="ctr"/>
              <a:endParaRPr lang="en-US" dirty="0">
                <a:latin typeface="Arial Narrow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reliable is my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7924800" cy="990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Bootstrap test</a:t>
            </a:r>
          </a:p>
          <a:p>
            <a:r>
              <a:rPr lang="en-US" sz="2400" dirty="0" smtClean="0"/>
              <a:t>Samples with replacement alignment and constructs alternative trees with new alignment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1447800" y="3124200"/>
            <a:ext cx="1371600" cy="1905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1800" dirty="0" smtClean="0"/>
              <a:t>12345</a:t>
            </a:r>
          </a:p>
          <a:p>
            <a:pPr algn="ctr">
              <a:buNone/>
            </a:pPr>
            <a:r>
              <a:rPr lang="en-US" sz="1800" dirty="0" smtClean="0"/>
              <a:t>AAGTG</a:t>
            </a:r>
          </a:p>
          <a:p>
            <a:pPr algn="ctr">
              <a:buNone/>
            </a:pPr>
            <a:r>
              <a:rPr lang="en-US" sz="1800" dirty="0" smtClean="0"/>
              <a:t>AAGAA</a:t>
            </a:r>
          </a:p>
          <a:p>
            <a:pPr algn="ctr">
              <a:buNone/>
            </a:pPr>
            <a:r>
              <a:rPr lang="en-US" sz="1800" dirty="0" smtClean="0"/>
              <a:t>ATGTG</a:t>
            </a:r>
            <a:endParaRPr lang="en-US" sz="1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52800" y="2438400"/>
            <a:ext cx="23622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dirty="0" smtClean="0"/>
              <a:t>23512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dirty="0" smtClean="0"/>
              <a:t>AGGAA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dirty="0" smtClean="0"/>
              <a:t>AGAAA</a:t>
            </a:r>
          </a:p>
          <a:p>
            <a:pPr marL="342900" indent="-342900" algn="ctr">
              <a:spcBef>
                <a:spcPct val="20000"/>
              </a:spcBef>
            </a:pPr>
            <a:r>
              <a:rPr lang="en-US" dirty="0" smtClean="0"/>
              <a:t>TGGAT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86200" y="4419600"/>
            <a:ext cx="1371600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12451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AATGA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AAAAA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ATTGA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276600" y="30480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52800" y="4038600"/>
            <a:ext cx="533400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5486400" y="2514600"/>
            <a:ext cx="2688779" cy="1543521"/>
            <a:chOff x="3271077" y="5621339"/>
            <a:chExt cx="4203498" cy="856608"/>
          </a:xfrm>
        </p:grpSpPr>
        <p:sp>
          <p:nvSpPr>
            <p:cNvPr id="74772" name="Rectangle 20"/>
            <p:cNvSpPr>
              <a:spLocks noChangeArrowheads="1"/>
            </p:cNvSpPr>
            <p:nvPr/>
          </p:nvSpPr>
          <p:spPr bwMode="auto">
            <a:xfrm>
              <a:off x="7045325" y="5621339"/>
              <a:ext cx="429250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A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73" name="Freeform 21"/>
            <p:cNvSpPr>
              <a:spLocks/>
            </p:cNvSpPr>
            <p:nvPr/>
          </p:nvSpPr>
          <p:spPr bwMode="auto">
            <a:xfrm>
              <a:off x="4211638" y="5699125"/>
              <a:ext cx="2828925" cy="195263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0"/>
                </a:cxn>
                <a:cxn ang="0">
                  <a:pos x="1782" y="0"/>
                </a:cxn>
              </a:cxnLst>
              <a:rect l="0" t="0" r="r" b="b"/>
              <a:pathLst>
                <a:path w="1782" h="123">
                  <a:moveTo>
                    <a:pt x="0" y="123"/>
                  </a:moveTo>
                  <a:lnTo>
                    <a:pt x="0" y="0"/>
                  </a:lnTo>
                  <a:lnTo>
                    <a:pt x="178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74" name="Rectangle 22"/>
            <p:cNvSpPr>
              <a:spLocks noChangeArrowheads="1"/>
            </p:cNvSpPr>
            <p:nvPr/>
          </p:nvSpPr>
          <p:spPr bwMode="auto">
            <a:xfrm>
              <a:off x="6367464" y="5875071"/>
              <a:ext cx="882568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75" name="Freeform 23"/>
            <p:cNvSpPr>
              <a:spLocks/>
            </p:cNvSpPr>
            <p:nvPr/>
          </p:nvSpPr>
          <p:spPr bwMode="auto">
            <a:xfrm>
              <a:off x="4387850" y="5927725"/>
              <a:ext cx="1974850" cy="166688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1244" y="0"/>
                </a:cxn>
              </a:cxnLst>
              <a:rect l="0" t="0" r="r" b="b"/>
              <a:pathLst>
                <a:path w="1244" h="105">
                  <a:moveTo>
                    <a:pt x="0" y="105"/>
                  </a:moveTo>
                  <a:lnTo>
                    <a:pt x="0" y="0"/>
                  </a:lnTo>
                  <a:lnTo>
                    <a:pt x="1244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76" name="Rectangle 24"/>
            <p:cNvSpPr>
              <a:spLocks noChangeArrowheads="1"/>
            </p:cNvSpPr>
            <p:nvPr/>
          </p:nvSpPr>
          <p:spPr bwMode="auto">
            <a:xfrm>
              <a:off x="6996113" y="6078540"/>
              <a:ext cx="350260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77" name="Freeform 25"/>
            <p:cNvSpPr>
              <a:spLocks/>
            </p:cNvSpPr>
            <p:nvPr/>
          </p:nvSpPr>
          <p:spPr bwMode="auto">
            <a:xfrm>
              <a:off x="4583113" y="6156325"/>
              <a:ext cx="2408238" cy="109538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1517" y="0"/>
                </a:cxn>
              </a:cxnLst>
              <a:rect l="0" t="0" r="r" b="b"/>
              <a:pathLst>
                <a:path w="1517" h="69">
                  <a:moveTo>
                    <a:pt x="0" y="69"/>
                  </a:moveTo>
                  <a:lnTo>
                    <a:pt x="0" y="0"/>
                  </a:lnTo>
                  <a:lnTo>
                    <a:pt x="1517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78" name="Rectangle 26"/>
            <p:cNvSpPr>
              <a:spLocks noChangeArrowheads="1"/>
            </p:cNvSpPr>
            <p:nvPr/>
          </p:nvSpPr>
          <p:spPr bwMode="auto">
            <a:xfrm>
              <a:off x="6692901" y="6307140"/>
              <a:ext cx="483117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C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79" name="Freeform 27"/>
            <p:cNvSpPr>
              <a:spLocks/>
            </p:cNvSpPr>
            <p:nvPr/>
          </p:nvSpPr>
          <p:spPr bwMode="auto">
            <a:xfrm>
              <a:off x="4583113" y="6275388"/>
              <a:ext cx="2105025" cy="109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1326" y="69"/>
                </a:cxn>
              </a:cxnLst>
              <a:rect l="0" t="0" r="r" b="b"/>
              <a:pathLst>
                <a:path w="1326" h="69">
                  <a:moveTo>
                    <a:pt x="0" y="0"/>
                  </a:moveTo>
                  <a:lnTo>
                    <a:pt x="0" y="69"/>
                  </a:lnTo>
                  <a:lnTo>
                    <a:pt x="1326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80" name="Freeform 28"/>
            <p:cNvSpPr>
              <a:spLocks/>
            </p:cNvSpPr>
            <p:nvPr/>
          </p:nvSpPr>
          <p:spPr bwMode="auto">
            <a:xfrm>
              <a:off x="4387850" y="6103938"/>
              <a:ext cx="195263" cy="166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123" y="105"/>
                </a:cxn>
              </a:cxnLst>
              <a:rect l="0" t="0" r="r" b="b"/>
              <a:pathLst>
                <a:path w="123" h="105">
                  <a:moveTo>
                    <a:pt x="0" y="0"/>
                  </a:moveTo>
                  <a:lnTo>
                    <a:pt x="0" y="105"/>
                  </a:lnTo>
                  <a:lnTo>
                    <a:pt x="123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81" name="Freeform 29"/>
            <p:cNvSpPr>
              <a:spLocks/>
            </p:cNvSpPr>
            <p:nvPr/>
          </p:nvSpPr>
          <p:spPr bwMode="auto">
            <a:xfrm>
              <a:off x="4211638" y="5903913"/>
              <a:ext cx="176213" cy="195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3"/>
                </a:cxn>
                <a:cxn ang="0">
                  <a:pos x="111" y="123"/>
                </a:cxn>
              </a:cxnLst>
              <a:rect l="0" t="0" r="r" b="b"/>
              <a:pathLst>
                <a:path w="111" h="123">
                  <a:moveTo>
                    <a:pt x="0" y="0"/>
                  </a:moveTo>
                  <a:lnTo>
                    <a:pt x="0" y="123"/>
                  </a:lnTo>
                  <a:lnTo>
                    <a:pt x="111" y="123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82" name="Freeform 30"/>
            <p:cNvSpPr>
              <a:spLocks/>
            </p:cNvSpPr>
            <p:nvPr/>
          </p:nvSpPr>
          <p:spPr bwMode="auto">
            <a:xfrm>
              <a:off x="3271077" y="5623942"/>
              <a:ext cx="911513" cy="317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0"/>
                </a:cxn>
                <a:cxn ang="0">
                  <a:pos x="379" y="200"/>
                </a:cxn>
              </a:cxnLst>
              <a:rect l="0" t="0" r="r" b="b"/>
              <a:pathLst>
                <a:path w="379" h="200">
                  <a:moveTo>
                    <a:pt x="0" y="0"/>
                  </a:moveTo>
                  <a:lnTo>
                    <a:pt x="0" y="200"/>
                  </a:lnTo>
                  <a:lnTo>
                    <a:pt x="379" y="20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74790" name="Rectangle 38"/>
            <p:cNvSpPr>
              <a:spLocks noChangeArrowheads="1"/>
            </p:cNvSpPr>
            <p:nvPr/>
          </p:nvSpPr>
          <p:spPr bwMode="auto">
            <a:xfrm>
              <a:off x="4364038" y="6302376"/>
              <a:ext cx="271266" cy="9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4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91" name="Rectangle 39"/>
            <p:cNvSpPr>
              <a:spLocks noChangeArrowheads="1"/>
            </p:cNvSpPr>
            <p:nvPr/>
          </p:nvSpPr>
          <p:spPr bwMode="auto">
            <a:xfrm>
              <a:off x="3813315" y="5793097"/>
              <a:ext cx="271266" cy="9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92" name="Rectangle 40"/>
            <p:cNvSpPr>
              <a:spLocks noChangeArrowheads="1"/>
            </p:cNvSpPr>
            <p:nvPr/>
          </p:nvSpPr>
          <p:spPr bwMode="auto">
            <a:xfrm>
              <a:off x="4071586" y="6147482"/>
              <a:ext cx="180843" cy="9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42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86400" y="4400079"/>
            <a:ext cx="2644106" cy="1543521"/>
            <a:chOff x="3271077" y="5621339"/>
            <a:chExt cx="4130212" cy="856608"/>
          </a:xfrm>
        </p:grpSpPr>
        <p:sp>
          <p:nvSpPr>
            <p:cNvPr id="56" name="Rectangle 20"/>
            <p:cNvSpPr>
              <a:spLocks noChangeArrowheads="1"/>
            </p:cNvSpPr>
            <p:nvPr/>
          </p:nvSpPr>
          <p:spPr bwMode="auto">
            <a:xfrm>
              <a:off x="7045326" y="5621339"/>
              <a:ext cx="355963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A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21"/>
            <p:cNvSpPr>
              <a:spLocks/>
            </p:cNvSpPr>
            <p:nvPr/>
          </p:nvSpPr>
          <p:spPr bwMode="auto">
            <a:xfrm>
              <a:off x="4342327" y="5699125"/>
              <a:ext cx="2698236" cy="260524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0" y="0"/>
                </a:cxn>
                <a:cxn ang="0">
                  <a:pos x="1782" y="0"/>
                </a:cxn>
              </a:cxnLst>
              <a:rect l="0" t="0" r="r" b="b"/>
              <a:pathLst>
                <a:path w="1782" h="123">
                  <a:moveTo>
                    <a:pt x="0" y="123"/>
                  </a:moveTo>
                  <a:lnTo>
                    <a:pt x="0" y="0"/>
                  </a:lnTo>
                  <a:lnTo>
                    <a:pt x="178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58" name="Rectangle 22"/>
            <p:cNvSpPr>
              <a:spLocks noChangeArrowheads="1"/>
            </p:cNvSpPr>
            <p:nvPr/>
          </p:nvSpPr>
          <p:spPr bwMode="auto">
            <a:xfrm>
              <a:off x="6367462" y="5849940"/>
              <a:ext cx="267925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B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Freeform 23"/>
            <p:cNvSpPr>
              <a:spLocks/>
            </p:cNvSpPr>
            <p:nvPr/>
          </p:nvSpPr>
          <p:spPr bwMode="auto">
            <a:xfrm>
              <a:off x="4342327" y="5927725"/>
              <a:ext cx="2020372" cy="201079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1244" y="0"/>
                </a:cxn>
              </a:cxnLst>
              <a:rect l="0" t="0" r="r" b="b"/>
              <a:pathLst>
                <a:path w="1244" h="105">
                  <a:moveTo>
                    <a:pt x="0" y="105"/>
                  </a:moveTo>
                  <a:lnTo>
                    <a:pt x="0" y="0"/>
                  </a:lnTo>
                  <a:lnTo>
                    <a:pt x="1244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60" name="Rectangle 24"/>
            <p:cNvSpPr>
              <a:spLocks noChangeArrowheads="1"/>
            </p:cNvSpPr>
            <p:nvPr/>
          </p:nvSpPr>
          <p:spPr bwMode="auto">
            <a:xfrm>
              <a:off x="6996113" y="6078540"/>
              <a:ext cx="290459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D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Freeform 25"/>
            <p:cNvSpPr>
              <a:spLocks/>
            </p:cNvSpPr>
            <p:nvPr/>
          </p:nvSpPr>
          <p:spPr bwMode="auto">
            <a:xfrm>
              <a:off x="4583113" y="6156325"/>
              <a:ext cx="2408238" cy="109538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1517" y="0"/>
                </a:cxn>
              </a:cxnLst>
              <a:rect l="0" t="0" r="r" b="b"/>
              <a:pathLst>
                <a:path w="1517" h="69">
                  <a:moveTo>
                    <a:pt x="0" y="69"/>
                  </a:moveTo>
                  <a:lnTo>
                    <a:pt x="0" y="0"/>
                  </a:lnTo>
                  <a:lnTo>
                    <a:pt x="1517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6692900" y="6307140"/>
              <a:ext cx="290459" cy="170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C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Freeform 27"/>
            <p:cNvSpPr>
              <a:spLocks/>
            </p:cNvSpPr>
            <p:nvPr/>
          </p:nvSpPr>
          <p:spPr bwMode="auto">
            <a:xfrm>
              <a:off x="4583113" y="6275388"/>
              <a:ext cx="2105025" cy="109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1326" y="69"/>
                </a:cxn>
              </a:cxnLst>
              <a:rect l="0" t="0" r="r" b="b"/>
              <a:pathLst>
                <a:path w="1326" h="69">
                  <a:moveTo>
                    <a:pt x="0" y="0"/>
                  </a:moveTo>
                  <a:lnTo>
                    <a:pt x="0" y="69"/>
                  </a:lnTo>
                  <a:lnTo>
                    <a:pt x="1326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64" name="Freeform 28"/>
            <p:cNvSpPr>
              <a:spLocks/>
            </p:cNvSpPr>
            <p:nvPr/>
          </p:nvSpPr>
          <p:spPr bwMode="auto">
            <a:xfrm>
              <a:off x="4342329" y="6086515"/>
              <a:ext cx="240786" cy="184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123" y="105"/>
                </a:cxn>
              </a:cxnLst>
              <a:rect l="0" t="0" r="r" b="b"/>
              <a:pathLst>
                <a:path w="123" h="105">
                  <a:moveTo>
                    <a:pt x="0" y="0"/>
                  </a:moveTo>
                  <a:lnTo>
                    <a:pt x="0" y="105"/>
                  </a:lnTo>
                  <a:lnTo>
                    <a:pt x="123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66" name="Freeform 30"/>
            <p:cNvSpPr>
              <a:spLocks/>
            </p:cNvSpPr>
            <p:nvPr/>
          </p:nvSpPr>
          <p:spPr bwMode="auto">
            <a:xfrm>
              <a:off x="3271077" y="5623942"/>
              <a:ext cx="911513" cy="317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00"/>
                </a:cxn>
                <a:cxn ang="0">
                  <a:pos x="379" y="200"/>
                </a:cxn>
              </a:cxnLst>
              <a:rect l="0" t="0" r="r" b="b"/>
              <a:pathLst>
                <a:path w="379" h="200">
                  <a:moveTo>
                    <a:pt x="0" y="0"/>
                  </a:moveTo>
                  <a:lnTo>
                    <a:pt x="0" y="200"/>
                  </a:lnTo>
                  <a:lnTo>
                    <a:pt x="379" y="20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400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>
              <a:off x="4364038" y="6302376"/>
              <a:ext cx="271266" cy="9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>
              <a:off x="3813315" y="5793097"/>
              <a:ext cx="271266" cy="96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6158829" y="5943600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Collapsed tree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096000" y="3974068"/>
            <a:ext cx="2228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Bootstrapped </a:t>
            </a:r>
            <a:r>
              <a:rPr lang="en-US" dirty="0" smtClean="0">
                <a:solidFill>
                  <a:prstClr val="black"/>
                </a:solidFill>
              </a:rPr>
              <a:t>tree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Nucleotide vs. protein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3505200" cy="4754563"/>
          </a:xfrm>
        </p:spPr>
        <p:txBody>
          <a:bodyPr>
            <a:noAutofit/>
          </a:bodyPr>
          <a:lstStyle/>
          <a:p>
            <a:r>
              <a:rPr lang="en-US" dirty="0" smtClean="0"/>
              <a:t>Protein alignments are more precise due to higher number of combinations.</a:t>
            </a:r>
          </a:p>
          <a:p>
            <a:r>
              <a:rPr lang="en-US" dirty="0" smtClean="0"/>
              <a:t>If sequences are the same they are </a:t>
            </a:r>
            <a:r>
              <a:rPr lang="en-US" i="1" dirty="0" smtClean="0"/>
              <a:t>identical</a:t>
            </a:r>
          </a:p>
          <a:p>
            <a:r>
              <a:rPr lang="en-US" dirty="0" smtClean="0"/>
              <a:t>If protein sequences share chemical characteristics they are</a:t>
            </a:r>
            <a:r>
              <a:rPr lang="en-US" u="sng" dirty="0" smtClean="0"/>
              <a:t> similar</a:t>
            </a:r>
            <a:endParaRPr lang="en-US" dirty="0" smtClean="0"/>
          </a:p>
        </p:txBody>
      </p:sp>
      <p:pic>
        <p:nvPicPr>
          <p:cNvPr id="4" name="Picture 4" descr="cellbio1aminac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2472" y="1828800"/>
            <a:ext cx="4414327" cy="4392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based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0037"/>
            <a:ext cx="3733800" cy="4754563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Start with alignment</a:t>
            </a:r>
          </a:p>
          <a:p>
            <a:r>
              <a:rPr lang="en-US" sz="2600" dirty="0" smtClean="0"/>
              <a:t>Calculate distances</a:t>
            </a:r>
          </a:p>
          <a:p>
            <a:r>
              <a:rPr lang="en-US" sz="2600" dirty="0" smtClean="0"/>
              <a:t>Correct distance</a:t>
            </a:r>
          </a:p>
          <a:p>
            <a:pPr lvl="1"/>
            <a:r>
              <a:rPr lang="en-US" sz="2600" dirty="0" smtClean="0"/>
              <a:t>Substitution matrix</a:t>
            </a:r>
          </a:p>
          <a:p>
            <a:pPr lvl="1"/>
            <a:r>
              <a:rPr lang="en-US" sz="2600" dirty="0" smtClean="0"/>
              <a:t>Jukes-Cantor</a:t>
            </a:r>
          </a:p>
          <a:p>
            <a:pPr lvl="1"/>
            <a:r>
              <a:rPr lang="en-US" sz="2600" dirty="0" smtClean="0"/>
              <a:t>Kimura 2-parameter</a:t>
            </a:r>
          </a:p>
          <a:p>
            <a:r>
              <a:rPr lang="en-US" sz="2600" dirty="0" smtClean="0"/>
              <a:t>Group sequences according to distance</a:t>
            </a:r>
          </a:p>
          <a:p>
            <a:pPr>
              <a:buNone/>
            </a:pPr>
            <a:endParaRPr lang="en-US" sz="1800" u="sng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572000" y="1600200"/>
            <a:ext cx="3657600" cy="45259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Clr>
                <a:schemeClr val="accent3"/>
              </a:buClr>
              <a:buSzPct val="80000"/>
              <a:buNone/>
            </a:pPr>
            <a:r>
              <a:rPr lang="en-US" sz="2600" dirty="0" smtClean="0"/>
              <a:t>UPGMA 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2600" dirty="0" err="1" smtClean="0"/>
              <a:t>Resuls</a:t>
            </a:r>
            <a:r>
              <a:rPr lang="en-US" sz="2600" dirty="0" smtClean="0"/>
              <a:t> in a single tree with constant rates of evolution at all branches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2600" dirty="0" smtClean="0"/>
              <a:t>Shows group but not distances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endParaRPr lang="en-US" sz="2600" dirty="0" smtClean="0"/>
          </a:p>
          <a:p>
            <a:pPr>
              <a:buClr>
                <a:schemeClr val="accent3"/>
              </a:buClr>
              <a:buSzPct val="80000"/>
              <a:buNone/>
            </a:pPr>
            <a:r>
              <a:rPr lang="en-US" sz="2600" dirty="0" smtClean="0"/>
              <a:t>Neighbor joining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2600" dirty="0" smtClean="0"/>
              <a:t>Single tree with different rates </a:t>
            </a:r>
          </a:p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endParaRPr lang="en-US" sz="2600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9906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Neighbor joining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581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UPGMA</a:t>
            </a:r>
            <a:endParaRPr lang="en-US" dirty="0"/>
          </a:p>
        </p:txBody>
      </p:sp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0"/>
            <a:ext cx="63436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581400"/>
            <a:ext cx="65151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parsimony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1"/>
            <a:ext cx="75438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Finds trees that can be created using the small number of steps</a:t>
            </a:r>
          </a:p>
          <a:p>
            <a:r>
              <a:rPr lang="en-US" sz="2400" dirty="0" smtClean="0"/>
              <a:t>Can produce multiple equally good trees</a:t>
            </a:r>
          </a:p>
        </p:txBody>
      </p:sp>
      <p:pic>
        <p:nvPicPr>
          <p:cNvPr id="76804" name="Picture 4" descr="http://artedi.ebc.uu.se/course/BioInfo-10p-2001/Phylogeny/Exercises/tre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676274"/>
            <a:ext cx="3352800" cy="296252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57912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3"/>
              </a:rPr>
              <a:t>From:</a:t>
            </a:r>
          </a:p>
          <a:p>
            <a:r>
              <a:rPr lang="en-US" dirty="0" smtClean="0">
                <a:hlinkClick r:id="rId3"/>
              </a:rPr>
              <a:t>http://artedi.ebc.uu.se/course/BioInfo-10p-2001/Phylogeny/Exercises/mp.html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0600" y="3200400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</a:t>
            </a:r>
            <a:r>
              <a:rPr lang="en-US" sz="2400" dirty="0" smtClean="0"/>
              <a:t>:   T </a:t>
            </a:r>
            <a:r>
              <a:rPr lang="en-US" sz="2400" dirty="0" smtClean="0"/>
              <a:t>G C</a:t>
            </a:r>
          </a:p>
          <a:p>
            <a:r>
              <a:rPr lang="en-US" sz="2400" dirty="0" smtClean="0"/>
              <a:t>2: </a:t>
            </a:r>
            <a:r>
              <a:rPr lang="en-US" sz="2400" dirty="0" smtClean="0"/>
              <a:t>  T </a:t>
            </a:r>
            <a:r>
              <a:rPr lang="en-US" sz="2400" dirty="0" smtClean="0"/>
              <a:t>A C</a:t>
            </a:r>
          </a:p>
          <a:p>
            <a:r>
              <a:rPr lang="en-US" sz="2400" dirty="0" smtClean="0"/>
              <a:t>3: </a:t>
            </a:r>
            <a:r>
              <a:rPr lang="en-US" sz="2400" dirty="0" smtClean="0"/>
              <a:t> A </a:t>
            </a:r>
            <a:r>
              <a:rPr lang="en-US" sz="2400" dirty="0" smtClean="0"/>
              <a:t>G </a:t>
            </a:r>
            <a:r>
              <a:rPr lang="en-US" sz="2400" dirty="0" err="1" smtClean="0"/>
              <a:t>G</a:t>
            </a:r>
            <a:endParaRPr lang="en-US" sz="2400" dirty="0" smtClean="0"/>
          </a:p>
          <a:p>
            <a:r>
              <a:rPr lang="en-US" sz="2400" dirty="0" smtClean="0"/>
              <a:t>4: </a:t>
            </a:r>
            <a:r>
              <a:rPr lang="en-US" sz="2400" dirty="0" smtClean="0"/>
              <a:t> A </a:t>
            </a:r>
            <a:r>
              <a:rPr lang="en-US" sz="2400" dirty="0" err="1" smtClean="0"/>
              <a:t>A</a:t>
            </a:r>
            <a:r>
              <a:rPr lang="en-US" sz="2400" dirty="0" smtClean="0"/>
              <a:t> G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7600" y="40386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657600" y="30480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733800" y="5105400"/>
            <a:ext cx="838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197"/>
          <p:cNvSpPr/>
          <p:nvPr/>
        </p:nvSpPr>
        <p:spPr>
          <a:xfrm>
            <a:off x="2057400" y="762000"/>
            <a:ext cx="2091765" cy="5266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6019800" y="762000"/>
            <a:ext cx="2091765" cy="5266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2057400" y="4724400"/>
            <a:ext cx="2091765" cy="5266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6019800" y="4800600"/>
            <a:ext cx="2091765" cy="5266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6705600" y="5410200"/>
            <a:ext cx="1975555" cy="2340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6553200" y="1447800"/>
            <a:ext cx="1975555" cy="2340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2209800" y="1447800"/>
            <a:ext cx="1975555" cy="2340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2286000" y="5410200"/>
            <a:ext cx="1975555" cy="23408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901" name="Group 197"/>
          <p:cNvGrpSpPr>
            <a:grpSpLocks noChangeAspect="1"/>
          </p:cNvGrpSpPr>
          <p:nvPr/>
        </p:nvGrpSpPr>
        <p:grpSpPr bwMode="auto">
          <a:xfrm>
            <a:off x="1" y="0"/>
            <a:ext cx="3291840" cy="2286000"/>
            <a:chOff x="0" y="0"/>
            <a:chExt cx="4098" cy="1800"/>
          </a:xfrm>
        </p:grpSpPr>
        <p:sp>
          <p:nvSpPr>
            <p:cNvPr id="72900" name="AutoShape 196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4098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02" name="Rectangle 198"/>
            <p:cNvSpPr>
              <a:spLocks noChangeArrowheads="1"/>
            </p:cNvSpPr>
            <p:nvPr/>
          </p:nvSpPr>
          <p:spPr bwMode="auto">
            <a:xfrm>
              <a:off x="2457" y="85"/>
              <a:ext cx="50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TI00034G02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03" name="Freeform 199"/>
            <p:cNvSpPr>
              <a:spLocks/>
            </p:cNvSpPr>
            <p:nvPr/>
          </p:nvSpPr>
          <p:spPr bwMode="auto">
            <a:xfrm>
              <a:off x="2112" y="134"/>
              <a:ext cx="342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69">
                  <a:moveTo>
                    <a:pt x="0" y="69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04" name="Rectangle 200"/>
            <p:cNvSpPr>
              <a:spLocks noChangeArrowheads="1"/>
            </p:cNvSpPr>
            <p:nvPr/>
          </p:nvSpPr>
          <p:spPr bwMode="auto">
            <a:xfrm>
              <a:off x="2457" y="229"/>
              <a:ext cx="134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humireducens AY187306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05" name="Freeform 201"/>
            <p:cNvSpPr>
              <a:spLocks/>
            </p:cNvSpPr>
            <p:nvPr/>
          </p:nvSpPr>
          <p:spPr bwMode="auto">
            <a:xfrm>
              <a:off x="2112" y="209"/>
              <a:ext cx="342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342" y="69"/>
                </a:cxn>
              </a:cxnLst>
              <a:rect l="0" t="0" r="r" b="b"/>
              <a:pathLst>
                <a:path w="342" h="69">
                  <a:moveTo>
                    <a:pt x="0" y="0"/>
                  </a:moveTo>
                  <a:lnTo>
                    <a:pt x="0" y="69"/>
                  </a:lnTo>
                  <a:lnTo>
                    <a:pt x="342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06" name="Freeform 202"/>
            <p:cNvSpPr>
              <a:spLocks/>
            </p:cNvSpPr>
            <p:nvPr/>
          </p:nvSpPr>
          <p:spPr bwMode="auto">
            <a:xfrm>
              <a:off x="1770" y="206"/>
              <a:ext cx="342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105">
                  <a:moveTo>
                    <a:pt x="0" y="105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07" name="Rectangle 203"/>
            <p:cNvSpPr>
              <a:spLocks noChangeArrowheads="1"/>
            </p:cNvSpPr>
            <p:nvPr/>
          </p:nvSpPr>
          <p:spPr bwMode="auto">
            <a:xfrm>
              <a:off x="2457" y="373"/>
              <a:ext cx="497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TI00033C06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08" name="Freeform 204"/>
            <p:cNvSpPr>
              <a:spLocks/>
            </p:cNvSpPr>
            <p:nvPr/>
          </p:nvSpPr>
          <p:spPr bwMode="auto">
            <a:xfrm>
              <a:off x="1770" y="317"/>
              <a:ext cx="684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684" y="105"/>
                </a:cxn>
              </a:cxnLst>
              <a:rect l="0" t="0" r="r" b="b"/>
              <a:pathLst>
                <a:path w="684" h="105">
                  <a:moveTo>
                    <a:pt x="0" y="0"/>
                  </a:moveTo>
                  <a:lnTo>
                    <a:pt x="0" y="105"/>
                  </a:lnTo>
                  <a:lnTo>
                    <a:pt x="684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09" name="Freeform 205"/>
            <p:cNvSpPr>
              <a:spLocks/>
            </p:cNvSpPr>
            <p:nvPr/>
          </p:nvSpPr>
          <p:spPr bwMode="auto">
            <a:xfrm>
              <a:off x="1428" y="314"/>
              <a:ext cx="342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177">
                  <a:moveTo>
                    <a:pt x="0" y="177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0" name="Rectangle 206"/>
            <p:cNvSpPr>
              <a:spLocks noChangeArrowheads="1"/>
            </p:cNvSpPr>
            <p:nvPr/>
          </p:nvSpPr>
          <p:spPr bwMode="auto">
            <a:xfrm>
              <a:off x="2457" y="517"/>
              <a:ext cx="147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Trichlorobacter thiogenes (T) AF223382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11" name="Freeform 207"/>
            <p:cNvSpPr>
              <a:spLocks/>
            </p:cNvSpPr>
            <p:nvPr/>
          </p:nvSpPr>
          <p:spPr bwMode="auto">
            <a:xfrm>
              <a:off x="1770" y="566"/>
              <a:ext cx="684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684" y="0"/>
                </a:cxn>
              </a:cxnLst>
              <a:rect l="0" t="0" r="r" b="b"/>
              <a:pathLst>
                <a:path w="684" h="105">
                  <a:moveTo>
                    <a:pt x="0" y="105"/>
                  </a:moveTo>
                  <a:lnTo>
                    <a:pt x="0" y="0"/>
                  </a:lnTo>
                  <a:lnTo>
                    <a:pt x="684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2" name="Rectangle 208"/>
            <p:cNvSpPr>
              <a:spLocks noChangeArrowheads="1"/>
            </p:cNvSpPr>
            <p:nvPr/>
          </p:nvSpPr>
          <p:spPr bwMode="auto">
            <a:xfrm>
              <a:off x="2457" y="661"/>
              <a:ext cx="49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TI00045B10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13" name="Freeform 209"/>
            <p:cNvSpPr>
              <a:spLocks/>
            </p:cNvSpPr>
            <p:nvPr/>
          </p:nvSpPr>
          <p:spPr bwMode="auto">
            <a:xfrm>
              <a:off x="2112" y="710"/>
              <a:ext cx="342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69">
                  <a:moveTo>
                    <a:pt x="0" y="69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4" name="Rectangle 210"/>
            <p:cNvSpPr>
              <a:spLocks noChangeArrowheads="1"/>
            </p:cNvSpPr>
            <p:nvPr/>
          </p:nvSpPr>
          <p:spPr bwMode="auto">
            <a:xfrm>
              <a:off x="2457" y="805"/>
              <a:ext cx="162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Geobacter sp. KB-1 1 AY780563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15" name="Freeform 211"/>
            <p:cNvSpPr>
              <a:spLocks/>
            </p:cNvSpPr>
            <p:nvPr/>
          </p:nvSpPr>
          <p:spPr bwMode="auto">
            <a:xfrm>
              <a:off x="2112" y="785"/>
              <a:ext cx="342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342" y="69"/>
                </a:cxn>
              </a:cxnLst>
              <a:rect l="0" t="0" r="r" b="b"/>
              <a:pathLst>
                <a:path w="342" h="69">
                  <a:moveTo>
                    <a:pt x="0" y="0"/>
                  </a:moveTo>
                  <a:lnTo>
                    <a:pt x="0" y="69"/>
                  </a:lnTo>
                  <a:lnTo>
                    <a:pt x="342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6" name="Freeform 212"/>
            <p:cNvSpPr>
              <a:spLocks/>
            </p:cNvSpPr>
            <p:nvPr/>
          </p:nvSpPr>
          <p:spPr bwMode="auto">
            <a:xfrm>
              <a:off x="1770" y="677"/>
              <a:ext cx="342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342" y="105"/>
                </a:cxn>
              </a:cxnLst>
              <a:rect l="0" t="0" r="r" b="b"/>
              <a:pathLst>
                <a:path w="342" h="105">
                  <a:moveTo>
                    <a:pt x="0" y="0"/>
                  </a:moveTo>
                  <a:lnTo>
                    <a:pt x="0" y="105"/>
                  </a:lnTo>
                  <a:lnTo>
                    <a:pt x="342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7" name="Freeform 213"/>
            <p:cNvSpPr>
              <a:spLocks/>
            </p:cNvSpPr>
            <p:nvPr/>
          </p:nvSpPr>
          <p:spPr bwMode="auto">
            <a:xfrm>
              <a:off x="1428" y="497"/>
              <a:ext cx="342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342" y="177"/>
                </a:cxn>
              </a:cxnLst>
              <a:rect l="0" t="0" r="r" b="b"/>
              <a:pathLst>
                <a:path w="342" h="177">
                  <a:moveTo>
                    <a:pt x="0" y="0"/>
                  </a:moveTo>
                  <a:lnTo>
                    <a:pt x="0" y="177"/>
                  </a:lnTo>
                  <a:lnTo>
                    <a:pt x="342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8" name="Freeform 214"/>
            <p:cNvSpPr>
              <a:spLocks/>
            </p:cNvSpPr>
            <p:nvPr/>
          </p:nvSpPr>
          <p:spPr bwMode="auto">
            <a:xfrm>
              <a:off x="1086" y="494"/>
              <a:ext cx="342" cy="285"/>
            </a:xfrm>
            <a:custGeom>
              <a:avLst/>
              <a:gdLst/>
              <a:ahLst/>
              <a:cxnLst>
                <a:cxn ang="0">
                  <a:pos x="0" y="285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285">
                  <a:moveTo>
                    <a:pt x="0" y="285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19" name="Rectangle 215"/>
            <p:cNvSpPr>
              <a:spLocks noChangeArrowheads="1"/>
            </p:cNvSpPr>
            <p:nvPr/>
          </p:nvSpPr>
          <p:spPr bwMode="auto">
            <a:xfrm>
              <a:off x="2457" y="949"/>
              <a:ext cx="497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TI00033D05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20" name="Freeform 216"/>
            <p:cNvSpPr>
              <a:spLocks/>
            </p:cNvSpPr>
            <p:nvPr/>
          </p:nvSpPr>
          <p:spPr bwMode="auto">
            <a:xfrm>
              <a:off x="2112" y="998"/>
              <a:ext cx="342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69">
                  <a:moveTo>
                    <a:pt x="0" y="69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1" name="Rectangle 217"/>
            <p:cNvSpPr>
              <a:spLocks noChangeArrowheads="1"/>
            </p:cNvSpPr>
            <p:nvPr/>
          </p:nvSpPr>
          <p:spPr bwMode="auto">
            <a:xfrm>
              <a:off x="2457" y="1093"/>
              <a:ext cx="15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delta proteobacterium AKYG...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22" name="Freeform 218"/>
            <p:cNvSpPr>
              <a:spLocks/>
            </p:cNvSpPr>
            <p:nvPr/>
          </p:nvSpPr>
          <p:spPr bwMode="auto">
            <a:xfrm>
              <a:off x="2112" y="1073"/>
              <a:ext cx="342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342" y="69"/>
                </a:cxn>
              </a:cxnLst>
              <a:rect l="0" t="0" r="r" b="b"/>
              <a:pathLst>
                <a:path w="342" h="69">
                  <a:moveTo>
                    <a:pt x="0" y="0"/>
                  </a:moveTo>
                  <a:lnTo>
                    <a:pt x="0" y="69"/>
                  </a:lnTo>
                  <a:lnTo>
                    <a:pt x="342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3" name="Freeform 219"/>
            <p:cNvSpPr>
              <a:spLocks/>
            </p:cNvSpPr>
            <p:nvPr/>
          </p:nvSpPr>
          <p:spPr bwMode="auto">
            <a:xfrm>
              <a:off x="1086" y="785"/>
              <a:ext cx="1026" cy="2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5"/>
                </a:cxn>
                <a:cxn ang="0">
                  <a:pos x="1026" y="285"/>
                </a:cxn>
              </a:cxnLst>
              <a:rect l="0" t="0" r="r" b="b"/>
              <a:pathLst>
                <a:path w="1026" h="285">
                  <a:moveTo>
                    <a:pt x="0" y="0"/>
                  </a:moveTo>
                  <a:lnTo>
                    <a:pt x="0" y="285"/>
                  </a:lnTo>
                  <a:lnTo>
                    <a:pt x="1026" y="28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4" name="Freeform 220"/>
            <p:cNvSpPr>
              <a:spLocks/>
            </p:cNvSpPr>
            <p:nvPr/>
          </p:nvSpPr>
          <p:spPr bwMode="auto">
            <a:xfrm>
              <a:off x="744" y="782"/>
              <a:ext cx="342" cy="249"/>
            </a:xfrm>
            <a:custGeom>
              <a:avLst/>
              <a:gdLst/>
              <a:ahLst/>
              <a:cxnLst>
                <a:cxn ang="0">
                  <a:pos x="0" y="249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249">
                  <a:moveTo>
                    <a:pt x="0" y="249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5" name="Rectangle 221"/>
            <p:cNvSpPr>
              <a:spLocks noChangeArrowheads="1"/>
            </p:cNvSpPr>
            <p:nvPr/>
          </p:nvSpPr>
          <p:spPr bwMode="auto">
            <a:xfrm>
              <a:off x="2457" y="1237"/>
              <a:ext cx="1658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metallireducens GS-15 CP000148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26" name="Freeform 222"/>
            <p:cNvSpPr>
              <a:spLocks/>
            </p:cNvSpPr>
            <p:nvPr/>
          </p:nvSpPr>
          <p:spPr bwMode="auto">
            <a:xfrm>
              <a:off x="744" y="1037"/>
              <a:ext cx="1710" cy="24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9"/>
                </a:cxn>
                <a:cxn ang="0">
                  <a:pos x="1710" y="249"/>
                </a:cxn>
              </a:cxnLst>
              <a:rect l="0" t="0" r="r" b="b"/>
              <a:pathLst>
                <a:path w="1710" h="249">
                  <a:moveTo>
                    <a:pt x="0" y="0"/>
                  </a:moveTo>
                  <a:lnTo>
                    <a:pt x="0" y="249"/>
                  </a:lnTo>
                  <a:lnTo>
                    <a:pt x="1710" y="24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7" name="Freeform 223"/>
            <p:cNvSpPr>
              <a:spLocks/>
            </p:cNvSpPr>
            <p:nvPr/>
          </p:nvSpPr>
          <p:spPr bwMode="auto">
            <a:xfrm>
              <a:off x="402" y="1034"/>
              <a:ext cx="342" cy="231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231">
                  <a:moveTo>
                    <a:pt x="0" y="231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28" name="Rectangle 224"/>
            <p:cNvSpPr>
              <a:spLocks noChangeArrowheads="1"/>
            </p:cNvSpPr>
            <p:nvPr/>
          </p:nvSpPr>
          <p:spPr bwMode="auto">
            <a:xfrm>
              <a:off x="2457" y="1381"/>
              <a:ext cx="49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TI00034E04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29" name="Freeform 225"/>
            <p:cNvSpPr>
              <a:spLocks/>
            </p:cNvSpPr>
            <p:nvPr/>
          </p:nvSpPr>
          <p:spPr bwMode="auto">
            <a:xfrm>
              <a:off x="2112" y="1430"/>
              <a:ext cx="342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69">
                  <a:moveTo>
                    <a:pt x="0" y="69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30" name="Rectangle 226"/>
            <p:cNvSpPr>
              <a:spLocks noChangeArrowheads="1"/>
            </p:cNvSpPr>
            <p:nvPr/>
          </p:nvSpPr>
          <p:spPr bwMode="auto">
            <a:xfrm>
              <a:off x="2457" y="1525"/>
              <a:ext cx="141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argillaceus G12 DQ145534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31" name="Freeform 227"/>
            <p:cNvSpPr>
              <a:spLocks/>
            </p:cNvSpPr>
            <p:nvPr/>
          </p:nvSpPr>
          <p:spPr bwMode="auto">
            <a:xfrm>
              <a:off x="2112" y="1505"/>
              <a:ext cx="342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342" y="69"/>
                </a:cxn>
              </a:cxnLst>
              <a:rect l="0" t="0" r="r" b="b"/>
              <a:pathLst>
                <a:path w="342" h="69">
                  <a:moveTo>
                    <a:pt x="0" y="0"/>
                  </a:moveTo>
                  <a:lnTo>
                    <a:pt x="0" y="69"/>
                  </a:lnTo>
                  <a:lnTo>
                    <a:pt x="342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32" name="Freeform 228"/>
            <p:cNvSpPr>
              <a:spLocks/>
            </p:cNvSpPr>
            <p:nvPr/>
          </p:nvSpPr>
          <p:spPr bwMode="auto">
            <a:xfrm>
              <a:off x="402" y="1271"/>
              <a:ext cx="1710" cy="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1"/>
                </a:cxn>
                <a:cxn ang="0">
                  <a:pos x="1710" y="231"/>
                </a:cxn>
              </a:cxnLst>
              <a:rect l="0" t="0" r="r" b="b"/>
              <a:pathLst>
                <a:path w="1710" h="231">
                  <a:moveTo>
                    <a:pt x="0" y="0"/>
                  </a:moveTo>
                  <a:lnTo>
                    <a:pt x="0" y="231"/>
                  </a:lnTo>
                  <a:lnTo>
                    <a:pt x="1710" y="231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33" name="Freeform 229"/>
            <p:cNvSpPr>
              <a:spLocks/>
            </p:cNvSpPr>
            <p:nvPr/>
          </p:nvSpPr>
          <p:spPr bwMode="auto">
            <a:xfrm>
              <a:off x="60" y="1268"/>
              <a:ext cx="342" cy="222"/>
            </a:xfrm>
            <a:custGeom>
              <a:avLst/>
              <a:gdLst/>
              <a:ahLst/>
              <a:cxnLst>
                <a:cxn ang="0">
                  <a:pos x="0" y="222"/>
                </a:cxn>
                <a:cxn ang="0">
                  <a:pos x="0" y="0"/>
                </a:cxn>
                <a:cxn ang="0">
                  <a:pos x="342" y="0"/>
                </a:cxn>
              </a:cxnLst>
              <a:rect l="0" t="0" r="r" b="b"/>
              <a:pathLst>
                <a:path w="342" h="222">
                  <a:moveTo>
                    <a:pt x="0" y="222"/>
                  </a:moveTo>
                  <a:lnTo>
                    <a:pt x="0" y="0"/>
                  </a:lnTo>
                  <a:lnTo>
                    <a:pt x="342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34" name="Rectangle 230"/>
            <p:cNvSpPr>
              <a:spLocks noChangeArrowheads="1"/>
            </p:cNvSpPr>
            <p:nvPr/>
          </p:nvSpPr>
          <p:spPr bwMode="auto">
            <a:xfrm>
              <a:off x="2457" y="1669"/>
              <a:ext cx="127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Pseudomonas stutzeri (T) U26262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35" name="Freeform 231"/>
            <p:cNvSpPr>
              <a:spLocks/>
            </p:cNvSpPr>
            <p:nvPr/>
          </p:nvSpPr>
          <p:spPr bwMode="auto">
            <a:xfrm>
              <a:off x="60" y="1496"/>
              <a:ext cx="2394" cy="2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22"/>
                </a:cxn>
                <a:cxn ang="0">
                  <a:pos x="2394" y="222"/>
                </a:cxn>
              </a:cxnLst>
              <a:rect l="0" t="0" r="r" b="b"/>
              <a:pathLst>
                <a:path w="2394" h="222">
                  <a:moveTo>
                    <a:pt x="0" y="0"/>
                  </a:moveTo>
                  <a:lnTo>
                    <a:pt x="0" y="222"/>
                  </a:lnTo>
                  <a:lnTo>
                    <a:pt x="2394" y="222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36" name="Rectangle 232"/>
            <p:cNvSpPr>
              <a:spLocks noChangeArrowheads="1"/>
            </p:cNvSpPr>
            <p:nvPr/>
          </p:nvSpPr>
          <p:spPr bwMode="auto">
            <a:xfrm>
              <a:off x="2010" y="152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37" name="Rectangle 233"/>
            <p:cNvSpPr>
              <a:spLocks noChangeArrowheads="1"/>
            </p:cNvSpPr>
            <p:nvPr/>
          </p:nvSpPr>
          <p:spPr bwMode="auto">
            <a:xfrm>
              <a:off x="642" y="936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32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38" name="Rectangle 234"/>
            <p:cNvSpPr>
              <a:spLocks noChangeArrowheads="1"/>
            </p:cNvSpPr>
            <p:nvPr/>
          </p:nvSpPr>
          <p:spPr bwMode="auto">
            <a:xfrm>
              <a:off x="2010" y="10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39" name="Rectangle 235"/>
            <p:cNvSpPr>
              <a:spLocks noChangeArrowheads="1"/>
            </p:cNvSpPr>
            <p:nvPr/>
          </p:nvSpPr>
          <p:spPr bwMode="auto">
            <a:xfrm>
              <a:off x="1632" y="21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40" name="Rectangle 236"/>
            <p:cNvSpPr>
              <a:spLocks noChangeArrowheads="1"/>
            </p:cNvSpPr>
            <p:nvPr/>
          </p:nvSpPr>
          <p:spPr bwMode="auto">
            <a:xfrm>
              <a:off x="1974" y="1090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41" name="Rectangle 237"/>
            <p:cNvSpPr>
              <a:spLocks noChangeArrowheads="1"/>
            </p:cNvSpPr>
            <p:nvPr/>
          </p:nvSpPr>
          <p:spPr bwMode="auto">
            <a:xfrm>
              <a:off x="984" y="684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36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42" name="Rectangle 238"/>
            <p:cNvSpPr>
              <a:spLocks noChangeArrowheads="1"/>
            </p:cNvSpPr>
            <p:nvPr/>
          </p:nvSpPr>
          <p:spPr bwMode="auto">
            <a:xfrm>
              <a:off x="1326" y="396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43" name="Rectangle 239"/>
            <p:cNvSpPr>
              <a:spLocks noChangeArrowheads="1"/>
            </p:cNvSpPr>
            <p:nvPr/>
          </p:nvSpPr>
          <p:spPr bwMode="auto">
            <a:xfrm>
              <a:off x="1632" y="694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44" name="Rectangle 240"/>
            <p:cNvSpPr>
              <a:spLocks noChangeArrowheads="1"/>
            </p:cNvSpPr>
            <p:nvPr/>
          </p:nvSpPr>
          <p:spPr bwMode="auto">
            <a:xfrm>
              <a:off x="2010" y="80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58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2948" name="Group 244"/>
          <p:cNvGrpSpPr>
            <a:grpSpLocks noChangeAspect="1"/>
          </p:cNvGrpSpPr>
          <p:nvPr/>
        </p:nvGrpSpPr>
        <p:grpSpPr bwMode="auto">
          <a:xfrm>
            <a:off x="4648200" y="0"/>
            <a:ext cx="3291840" cy="2286000"/>
            <a:chOff x="828" y="1260"/>
            <a:chExt cx="4104" cy="1800"/>
          </a:xfrm>
        </p:grpSpPr>
        <p:sp>
          <p:nvSpPr>
            <p:cNvPr id="72947" name="AutoShape 243"/>
            <p:cNvSpPr>
              <a:spLocks noChangeAspect="1" noChangeArrowheads="1" noTextEdit="1"/>
            </p:cNvSpPr>
            <p:nvPr/>
          </p:nvSpPr>
          <p:spPr bwMode="auto">
            <a:xfrm>
              <a:off x="828" y="1260"/>
              <a:ext cx="4104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49" name="Rectangle 245"/>
            <p:cNvSpPr>
              <a:spLocks noChangeArrowheads="1"/>
            </p:cNvSpPr>
            <p:nvPr/>
          </p:nvSpPr>
          <p:spPr bwMode="auto">
            <a:xfrm>
              <a:off x="3291" y="1345"/>
              <a:ext cx="499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TI00034G02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50" name="Freeform 246"/>
            <p:cNvSpPr>
              <a:spLocks/>
            </p:cNvSpPr>
            <p:nvPr/>
          </p:nvSpPr>
          <p:spPr bwMode="auto">
            <a:xfrm>
              <a:off x="2808" y="1394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1" name="Rectangle 247"/>
            <p:cNvSpPr>
              <a:spLocks noChangeArrowheads="1"/>
            </p:cNvSpPr>
            <p:nvPr/>
          </p:nvSpPr>
          <p:spPr bwMode="auto">
            <a:xfrm>
              <a:off x="3291" y="1489"/>
              <a:ext cx="13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humireducens AY187306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52" name="Freeform 248"/>
            <p:cNvSpPr>
              <a:spLocks/>
            </p:cNvSpPr>
            <p:nvPr/>
          </p:nvSpPr>
          <p:spPr bwMode="auto">
            <a:xfrm>
              <a:off x="2808" y="1469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3" name="Freeform 249"/>
            <p:cNvSpPr>
              <a:spLocks/>
            </p:cNvSpPr>
            <p:nvPr/>
          </p:nvSpPr>
          <p:spPr bwMode="auto">
            <a:xfrm>
              <a:off x="2328" y="1466"/>
              <a:ext cx="48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05">
                  <a:moveTo>
                    <a:pt x="0" y="105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4" name="Rectangle 250"/>
            <p:cNvSpPr>
              <a:spLocks noChangeArrowheads="1"/>
            </p:cNvSpPr>
            <p:nvPr/>
          </p:nvSpPr>
          <p:spPr bwMode="auto">
            <a:xfrm>
              <a:off x="3291" y="163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TI00033C06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55" name="Freeform 251"/>
            <p:cNvSpPr>
              <a:spLocks/>
            </p:cNvSpPr>
            <p:nvPr/>
          </p:nvSpPr>
          <p:spPr bwMode="auto">
            <a:xfrm>
              <a:off x="2328" y="1577"/>
              <a:ext cx="96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960" y="105"/>
                </a:cxn>
              </a:cxnLst>
              <a:rect l="0" t="0" r="r" b="b"/>
              <a:pathLst>
                <a:path w="960" h="105">
                  <a:moveTo>
                    <a:pt x="0" y="0"/>
                  </a:moveTo>
                  <a:lnTo>
                    <a:pt x="0" y="105"/>
                  </a:lnTo>
                  <a:lnTo>
                    <a:pt x="96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6" name="Freeform 252"/>
            <p:cNvSpPr>
              <a:spLocks/>
            </p:cNvSpPr>
            <p:nvPr/>
          </p:nvSpPr>
          <p:spPr bwMode="auto">
            <a:xfrm>
              <a:off x="1848" y="1574"/>
              <a:ext cx="48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77">
                  <a:moveTo>
                    <a:pt x="0" y="177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7" name="Rectangle 253"/>
            <p:cNvSpPr>
              <a:spLocks noChangeArrowheads="1"/>
            </p:cNvSpPr>
            <p:nvPr/>
          </p:nvSpPr>
          <p:spPr bwMode="auto">
            <a:xfrm>
              <a:off x="3291" y="1777"/>
              <a:ext cx="162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Geobacter sp. KB-1 1 AY780563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58" name="Freeform 254"/>
            <p:cNvSpPr>
              <a:spLocks/>
            </p:cNvSpPr>
            <p:nvPr/>
          </p:nvSpPr>
          <p:spPr bwMode="auto">
            <a:xfrm>
              <a:off x="2328" y="1826"/>
              <a:ext cx="96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960" y="0"/>
                </a:cxn>
              </a:cxnLst>
              <a:rect l="0" t="0" r="r" b="b"/>
              <a:pathLst>
                <a:path w="960" h="105">
                  <a:moveTo>
                    <a:pt x="0" y="105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59" name="Rectangle 255"/>
            <p:cNvSpPr>
              <a:spLocks noChangeArrowheads="1"/>
            </p:cNvSpPr>
            <p:nvPr/>
          </p:nvSpPr>
          <p:spPr bwMode="auto">
            <a:xfrm>
              <a:off x="3291" y="1921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TI00045B10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60" name="Freeform 256"/>
            <p:cNvSpPr>
              <a:spLocks/>
            </p:cNvSpPr>
            <p:nvPr/>
          </p:nvSpPr>
          <p:spPr bwMode="auto">
            <a:xfrm>
              <a:off x="2808" y="197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1" name="Rectangle 257"/>
            <p:cNvSpPr>
              <a:spLocks noChangeArrowheads="1"/>
            </p:cNvSpPr>
            <p:nvPr/>
          </p:nvSpPr>
          <p:spPr bwMode="auto">
            <a:xfrm>
              <a:off x="3291" y="2065"/>
              <a:ext cx="147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Trichlorobacter thiogenes (T) AF223382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62" name="Freeform 258"/>
            <p:cNvSpPr>
              <a:spLocks/>
            </p:cNvSpPr>
            <p:nvPr/>
          </p:nvSpPr>
          <p:spPr bwMode="auto">
            <a:xfrm>
              <a:off x="2808" y="204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3" name="Freeform 259"/>
            <p:cNvSpPr>
              <a:spLocks/>
            </p:cNvSpPr>
            <p:nvPr/>
          </p:nvSpPr>
          <p:spPr bwMode="auto">
            <a:xfrm>
              <a:off x="2328" y="1937"/>
              <a:ext cx="48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480" y="105"/>
                </a:cxn>
              </a:cxnLst>
              <a:rect l="0" t="0" r="r" b="b"/>
              <a:pathLst>
                <a:path w="480" h="105">
                  <a:moveTo>
                    <a:pt x="0" y="0"/>
                  </a:moveTo>
                  <a:lnTo>
                    <a:pt x="0" y="105"/>
                  </a:lnTo>
                  <a:lnTo>
                    <a:pt x="48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4" name="Freeform 260"/>
            <p:cNvSpPr>
              <a:spLocks/>
            </p:cNvSpPr>
            <p:nvPr/>
          </p:nvSpPr>
          <p:spPr bwMode="auto">
            <a:xfrm>
              <a:off x="1848" y="1757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5" name="Freeform 261"/>
            <p:cNvSpPr>
              <a:spLocks/>
            </p:cNvSpPr>
            <p:nvPr/>
          </p:nvSpPr>
          <p:spPr bwMode="auto">
            <a:xfrm>
              <a:off x="1368" y="1754"/>
              <a:ext cx="480" cy="339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339">
                  <a:moveTo>
                    <a:pt x="0" y="33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6" name="Rectangle 262"/>
            <p:cNvSpPr>
              <a:spLocks noChangeArrowheads="1"/>
            </p:cNvSpPr>
            <p:nvPr/>
          </p:nvSpPr>
          <p:spPr bwMode="auto">
            <a:xfrm>
              <a:off x="3291" y="2209"/>
              <a:ext cx="1657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metallireducens GS-15 CP000148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67" name="Freeform 263"/>
            <p:cNvSpPr>
              <a:spLocks/>
            </p:cNvSpPr>
            <p:nvPr/>
          </p:nvSpPr>
          <p:spPr bwMode="auto">
            <a:xfrm>
              <a:off x="1848" y="2258"/>
              <a:ext cx="144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1440" y="0"/>
                </a:cxn>
              </a:cxnLst>
              <a:rect l="0" t="0" r="r" b="b"/>
              <a:pathLst>
                <a:path w="1440" h="177">
                  <a:moveTo>
                    <a:pt x="0" y="177"/>
                  </a:moveTo>
                  <a:lnTo>
                    <a:pt x="0" y="0"/>
                  </a:lnTo>
                  <a:lnTo>
                    <a:pt x="144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68" name="Rectangle 264"/>
            <p:cNvSpPr>
              <a:spLocks noChangeArrowheads="1"/>
            </p:cNvSpPr>
            <p:nvPr/>
          </p:nvSpPr>
          <p:spPr bwMode="auto">
            <a:xfrm>
              <a:off x="3291" y="235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TI00033D05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69" name="Freeform 265"/>
            <p:cNvSpPr>
              <a:spLocks/>
            </p:cNvSpPr>
            <p:nvPr/>
          </p:nvSpPr>
          <p:spPr bwMode="auto">
            <a:xfrm>
              <a:off x="2808" y="2402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0" name="Rectangle 266"/>
            <p:cNvSpPr>
              <a:spLocks noChangeArrowheads="1"/>
            </p:cNvSpPr>
            <p:nvPr/>
          </p:nvSpPr>
          <p:spPr bwMode="auto">
            <a:xfrm>
              <a:off x="3291" y="2497"/>
              <a:ext cx="15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delta proteobacterium AKYG...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71" name="Freeform 267"/>
            <p:cNvSpPr>
              <a:spLocks/>
            </p:cNvSpPr>
            <p:nvPr/>
          </p:nvSpPr>
          <p:spPr bwMode="auto">
            <a:xfrm>
              <a:off x="2808" y="2477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2" name="Freeform 268"/>
            <p:cNvSpPr>
              <a:spLocks/>
            </p:cNvSpPr>
            <p:nvPr/>
          </p:nvSpPr>
          <p:spPr bwMode="auto">
            <a:xfrm>
              <a:off x="2328" y="2474"/>
              <a:ext cx="480" cy="141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41">
                  <a:moveTo>
                    <a:pt x="0" y="141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3" name="Rectangle 269"/>
            <p:cNvSpPr>
              <a:spLocks noChangeArrowheads="1"/>
            </p:cNvSpPr>
            <p:nvPr/>
          </p:nvSpPr>
          <p:spPr bwMode="auto">
            <a:xfrm>
              <a:off x="3291" y="2641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TI00034E04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74" name="Freeform 270"/>
            <p:cNvSpPr>
              <a:spLocks/>
            </p:cNvSpPr>
            <p:nvPr/>
          </p:nvSpPr>
          <p:spPr bwMode="auto">
            <a:xfrm>
              <a:off x="2808" y="269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5" name="Rectangle 271"/>
            <p:cNvSpPr>
              <a:spLocks noChangeArrowheads="1"/>
            </p:cNvSpPr>
            <p:nvPr/>
          </p:nvSpPr>
          <p:spPr bwMode="auto">
            <a:xfrm>
              <a:off x="3291" y="2785"/>
              <a:ext cx="141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argillaceus G12 DQ145534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76" name="Freeform 272"/>
            <p:cNvSpPr>
              <a:spLocks/>
            </p:cNvSpPr>
            <p:nvPr/>
          </p:nvSpPr>
          <p:spPr bwMode="auto">
            <a:xfrm>
              <a:off x="2808" y="276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7" name="Freeform 273"/>
            <p:cNvSpPr>
              <a:spLocks/>
            </p:cNvSpPr>
            <p:nvPr/>
          </p:nvSpPr>
          <p:spPr bwMode="auto">
            <a:xfrm>
              <a:off x="2328" y="2621"/>
              <a:ext cx="480" cy="1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"/>
                </a:cxn>
                <a:cxn ang="0">
                  <a:pos x="480" y="141"/>
                </a:cxn>
              </a:cxnLst>
              <a:rect l="0" t="0" r="r" b="b"/>
              <a:pathLst>
                <a:path w="480" h="141">
                  <a:moveTo>
                    <a:pt x="0" y="0"/>
                  </a:moveTo>
                  <a:lnTo>
                    <a:pt x="0" y="141"/>
                  </a:lnTo>
                  <a:lnTo>
                    <a:pt x="480" y="141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8" name="Freeform 274"/>
            <p:cNvSpPr>
              <a:spLocks/>
            </p:cNvSpPr>
            <p:nvPr/>
          </p:nvSpPr>
          <p:spPr bwMode="auto">
            <a:xfrm>
              <a:off x="1848" y="2441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79" name="Freeform 275"/>
            <p:cNvSpPr>
              <a:spLocks/>
            </p:cNvSpPr>
            <p:nvPr/>
          </p:nvSpPr>
          <p:spPr bwMode="auto">
            <a:xfrm>
              <a:off x="1368" y="2099"/>
              <a:ext cx="480" cy="3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9"/>
                </a:cxn>
                <a:cxn ang="0">
                  <a:pos x="480" y="339"/>
                </a:cxn>
              </a:cxnLst>
              <a:rect l="0" t="0" r="r" b="b"/>
              <a:pathLst>
                <a:path w="480" h="339">
                  <a:moveTo>
                    <a:pt x="0" y="0"/>
                  </a:moveTo>
                  <a:lnTo>
                    <a:pt x="0" y="339"/>
                  </a:lnTo>
                  <a:lnTo>
                    <a:pt x="480" y="33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80" name="Freeform 276"/>
            <p:cNvSpPr>
              <a:spLocks/>
            </p:cNvSpPr>
            <p:nvPr/>
          </p:nvSpPr>
          <p:spPr bwMode="auto">
            <a:xfrm>
              <a:off x="888" y="2096"/>
              <a:ext cx="480" cy="438"/>
            </a:xfrm>
            <a:custGeom>
              <a:avLst/>
              <a:gdLst/>
              <a:ahLst/>
              <a:cxnLst>
                <a:cxn ang="0">
                  <a:pos x="0" y="438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438">
                  <a:moveTo>
                    <a:pt x="0" y="438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81" name="Rectangle 277"/>
            <p:cNvSpPr>
              <a:spLocks noChangeArrowheads="1"/>
            </p:cNvSpPr>
            <p:nvPr/>
          </p:nvSpPr>
          <p:spPr bwMode="auto">
            <a:xfrm>
              <a:off x="3291" y="2929"/>
              <a:ext cx="127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Pseudomonas stutzeri (T) U26262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2" name="Freeform 278"/>
            <p:cNvSpPr>
              <a:spLocks/>
            </p:cNvSpPr>
            <p:nvPr/>
          </p:nvSpPr>
          <p:spPr bwMode="auto">
            <a:xfrm>
              <a:off x="888" y="2540"/>
              <a:ext cx="2400" cy="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8"/>
                </a:cxn>
                <a:cxn ang="0">
                  <a:pos x="2400" y="438"/>
                </a:cxn>
              </a:cxnLst>
              <a:rect l="0" t="0" r="r" b="b"/>
              <a:pathLst>
                <a:path w="2400" h="438">
                  <a:moveTo>
                    <a:pt x="0" y="0"/>
                  </a:moveTo>
                  <a:lnTo>
                    <a:pt x="0" y="438"/>
                  </a:lnTo>
                  <a:lnTo>
                    <a:pt x="2400" y="438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83" name="Rectangle 279"/>
            <p:cNvSpPr>
              <a:spLocks noChangeArrowheads="1"/>
            </p:cNvSpPr>
            <p:nvPr/>
          </p:nvSpPr>
          <p:spPr bwMode="auto">
            <a:xfrm>
              <a:off x="2706" y="278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4" name="Rectangle 280"/>
            <p:cNvSpPr>
              <a:spLocks noChangeArrowheads="1"/>
            </p:cNvSpPr>
            <p:nvPr/>
          </p:nvSpPr>
          <p:spPr bwMode="auto">
            <a:xfrm>
              <a:off x="2706" y="136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5" name="Rectangle 281"/>
            <p:cNvSpPr>
              <a:spLocks noChangeArrowheads="1"/>
            </p:cNvSpPr>
            <p:nvPr/>
          </p:nvSpPr>
          <p:spPr bwMode="auto">
            <a:xfrm>
              <a:off x="2190" y="147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6" name="Rectangle 282"/>
            <p:cNvSpPr>
              <a:spLocks noChangeArrowheads="1"/>
            </p:cNvSpPr>
            <p:nvPr/>
          </p:nvSpPr>
          <p:spPr bwMode="auto">
            <a:xfrm>
              <a:off x="2670" y="237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7" name="Rectangle 283"/>
            <p:cNvSpPr>
              <a:spLocks noChangeArrowheads="1"/>
            </p:cNvSpPr>
            <p:nvPr/>
          </p:nvSpPr>
          <p:spPr bwMode="auto">
            <a:xfrm>
              <a:off x="2226" y="263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50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8" name="Rectangle 284"/>
            <p:cNvSpPr>
              <a:spLocks noChangeArrowheads="1"/>
            </p:cNvSpPr>
            <p:nvPr/>
          </p:nvSpPr>
          <p:spPr bwMode="auto">
            <a:xfrm>
              <a:off x="1746" y="245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38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89" name="Rectangle 285"/>
            <p:cNvSpPr>
              <a:spLocks noChangeArrowheads="1"/>
            </p:cNvSpPr>
            <p:nvPr/>
          </p:nvSpPr>
          <p:spPr bwMode="auto">
            <a:xfrm>
              <a:off x="1746" y="1656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90" name="Rectangle 286"/>
            <p:cNvSpPr>
              <a:spLocks noChangeArrowheads="1"/>
            </p:cNvSpPr>
            <p:nvPr/>
          </p:nvSpPr>
          <p:spPr bwMode="auto">
            <a:xfrm>
              <a:off x="2706" y="206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20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91" name="Rectangle 287"/>
            <p:cNvSpPr>
              <a:spLocks noChangeArrowheads="1"/>
            </p:cNvSpPr>
            <p:nvPr/>
          </p:nvSpPr>
          <p:spPr bwMode="auto">
            <a:xfrm>
              <a:off x="2190" y="1954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2995" name="Group 291"/>
          <p:cNvGrpSpPr>
            <a:grpSpLocks noChangeAspect="1"/>
          </p:cNvGrpSpPr>
          <p:nvPr/>
        </p:nvGrpSpPr>
        <p:grpSpPr bwMode="auto">
          <a:xfrm>
            <a:off x="0" y="4000500"/>
            <a:ext cx="3291840" cy="2286000"/>
            <a:chOff x="0" y="2520"/>
            <a:chExt cx="4104" cy="1800"/>
          </a:xfrm>
        </p:grpSpPr>
        <p:sp>
          <p:nvSpPr>
            <p:cNvPr id="72994" name="AutoShape 290"/>
            <p:cNvSpPr>
              <a:spLocks noChangeAspect="1" noChangeArrowheads="1" noTextEdit="1"/>
            </p:cNvSpPr>
            <p:nvPr/>
          </p:nvSpPr>
          <p:spPr bwMode="auto">
            <a:xfrm>
              <a:off x="0" y="2520"/>
              <a:ext cx="4104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96" name="Rectangle 292"/>
            <p:cNvSpPr>
              <a:spLocks noChangeArrowheads="1"/>
            </p:cNvSpPr>
            <p:nvPr/>
          </p:nvSpPr>
          <p:spPr bwMode="auto">
            <a:xfrm>
              <a:off x="2463" y="2605"/>
              <a:ext cx="499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TI00034G02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97" name="Freeform 293"/>
            <p:cNvSpPr>
              <a:spLocks/>
            </p:cNvSpPr>
            <p:nvPr/>
          </p:nvSpPr>
          <p:spPr bwMode="auto">
            <a:xfrm>
              <a:off x="1980" y="2654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98" name="Rectangle 294"/>
            <p:cNvSpPr>
              <a:spLocks noChangeArrowheads="1"/>
            </p:cNvSpPr>
            <p:nvPr/>
          </p:nvSpPr>
          <p:spPr bwMode="auto">
            <a:xfrm>
              <a:off x="2463" y="2749"/>
              <a:ext cx="13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humireducens AY187306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999" name="Freeform 295"/>
            <p:cNvSpPr>
              <a:spLocks/>
            </p:cNvSpPr>
            <p:nvPr/>
          </p:nvSpPr>
          <p:spPr bwMode="auto">
            <a:xfrm>
              <a:off x="1980" y="2729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0" name="Freeform 296"/>
            <p:cNvSpPr>
              <a:spLocks/>
            </p:cNvSpPr>
            <p:nvPr/>
          </p:nvSpPr>
          <p:spPr bwMode="auto">
            <a:xfrm>
              <a:off x="1500" y="2726"/>
              <a:ext cx="48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05">
                  <a:moveTo>
                    <a:pt x="0" y="105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1" name="Rectangle 297"/>
            <p:cNvSpPr>
              <a:spLocks noChangeArrowheads="1"/>
            </p:cNvSpPr>
            <p:nvPr/>
          </p:nvSpPr>
          <p:spPr bwMode="auto">
            <a:xfrm>
              <a:off x="2463" y="289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TI00033C06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02" name="Freeform 298"/>
            <p:cNvSpPr>
              <a:spLocks/>
            </p:cNvSpPr>
            <p:nvPr/>
          </p:nvSpPr>
          <p:spPr bwMode="auto">
            <a:xfrm>
              <a:off x="1500" y="2837"/>
              <a:ext cx="96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960" y="105"/>
                </a:cxn>
              </a:cxnLst>
              <a:rect l="0" t="0" r="r" b="b"/>
              <a:pathLst>
                <a:path w="960" h="105">
                  <a:moveTo>
                    <a:pt x="0" y="0"/>
                  </a:moveTo>
                  <a:lnTo>
                    <a:pt x="0" y="105"/>
                  </a:lnTo>
                  <a:lnTo>
                    <a:pt x="96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3" name="Freeform 299"/>
            <p:cNvSpPr>
              <a:spLocks/>
            </p:cNvSpPr>
            <p:nvPr/>
          </p:nvSpPr>
          <p:spPr bwMode="auto">
            <a:xfrm>
              <a:off x="1020" y="2834"/>
              <a:ext cx="48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77">
                  <a:moveTo>
                    <a:pt x="0" y="177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4" name="Rectangle 300"/>
            <p:cNvSpPr>
              <a:spLocks noChangeArrowheads="1"/>
            </p:cNvSpPr>
            <p:nvPr/>
          </p:nvSpPr>
          <p:spPr bwMode="auto">
            <a:xfrm>
              <a:off x="2463" y="3037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TI00045B10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05" name="Freeform 301"/>
            <p:cNvSpPr>
              <a:spLocks/>
            </p:cNvSpPr>
            <p:nvPr/>
          </p:nvSpPr>
          <p:spPr bwMode="auto">
            <a:xfrm>
              <a:off x="1500" y="3086"/>
              <a:ext cx="96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960" y="0"/>
                </a:cxn>
              </a:cxnLst>
              <a:rect l="0" t="0" r="r" b="b"/>
              <a:pathLst>
                <a:path w="960" h="105">
                  <a:moveTo>
                    <a:pt x="0" y="105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6" name="Rectangle 302"/>
            <p:cNvSpPr>
              <a:spLocks noChangeArrowheads="1"/>
            </p:cNvSpPr>
            <p:nvPr/>
          </p:nvSpPr>
          <p:spPr bwMode="auto">
            <a:xfrm>
              <a:off x="2463" y="3181"/>
              <a:ext cx="147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Trichlorobacter thiogenes (T) AF223382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07" name="Freeform 303"/>
            <p:cNvSpPr>
              <a:spLocks/>
            </p:cNvSpPr>
            <p:nvPr/>
          </p:nvSpPr>
          <p:spPr bwMode="auto">
            <a:xfrm>
              <a:off x="1980" y="323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08" name="Rectangle 304"/>
            <p:cNvSpPr>
              <a:spLocks noChangeArrowheads="1"/>
            </p:cNvSpPr>
            <p:nvPr/>
          </p:nvSpPr>
          <p:spPr bwMode="auto">
            <a:xfrm>
              <a:off x="2463" y="3325"/>
              <a:ext cx="162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Geobacter sp. KB-1 1 AY780563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09" name="Freeform 305"/>
            <p:cNvSpPr>
              <a:spLocks/>
            </p:cNvSpPr>
            <p:nvPr/>
          </p:nvSpPr>
          <p:spPr bwMode="auto">
            <a:xfrm>
              <a:off x="1980" y="330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0" name="Freeform 306"/>
            <p:cNvSpPr>
              <a:spLocks/>
            </p:cNvSpPr>
            <p:nvPr/>
          </p:nvSpPr>
          <p:spPr bwMode="auto">
            <a:xfrm>
              <a:off x="1500" y="3197"/>
              <a:ext cx="48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480" y="105"/>
                </a:cxn>
              </a:cxnLst>
              <a:rect l="0" t="0" r="r" b="b"/>
              <a:pathLst>
                <a:path w="480" h="105">
                  <a:moveTo>
                    <a:pt x="0" y="0"/>
                  </a:moveTo>
                  <a:lnTo>
                    <a:pt x="0" y="105"/>
                  </a:lnTo>
                  <a:lnTo>
                    <a:pt x="48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1" name="Freeform 307"/>
            <p:cNvSpPr>
              <a:spLocks/>
            </p:cNvSpPr>
            <p:nvPr/>
          </p:nvSpPr>
          <p:spPr bwMode="auto">
            <a:xfrm>
              <a:off x="1020" y="3017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2" name="Freeform 308"/>
            <p:cNvSpPr>
              <a:spLocks/>
            </p:cNvSpPr>
            <p:nvPr/>
          </p:nvSpPr>
          <p:spPr bwMode="auto">
            <a:xfrm>
              <a:off x="540" y="3014"/>
              <a:ext cx="480" cy="339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339">
                  <a:moveTo>
                    <a:pt x="0" y="33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3" name="Rectangle 309"/>
            <p:cNvSpPr>
              <a:spLocks noChangeArrowheads="1"/>
            </p:cNvSpPr>
            <p:nvPr/>
          </p:nvSpPr>
          <p:spPr bwMode="auto">
            <a:xfrm>
              <a:off x="2463" y="3469"/>
              <a:ext cx="1657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metallireducens GS-15 CP000148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14" name="Freeform 310"/>
            <p:cNvSpPr>
              <a:spLocks/>
            </p:cNvSpPr>
            <p:nvPr/>
          </p:nvSpPr>
          <p:spPr bwMode="auto">
            <a:xfrm>
              <a:off x="1020" y="3518"/>
              <a:ext cx="144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1440" y="0"/>
                </a:cxn>
              </a:cxnLst>
              <a:rect l="0" t="0" r="r" b="b"/>
              <a:pathLst>
                <a:path w="1440" h="177">
                  <a:moveTo>
                    <a:pt x="0" y="177"/>
                  </a:moveTo>
                  <a:lnTo>
                    <a:pt x="0" y="0"/>
                  </a:lnTo>
                  <a:lnTo>
                    <a:pt x="144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5" name="Rectangle 311"/>
            <p:cNvSpPr>
              <a:spLocks noChangeArrowheads="1"/>
            </p:cNvSpPr>
            <p:nvPr/>
          </p:nvSpPr>
          <p:spPr bwMode="auto">
            <a:xfrm>
              <a:off x="2463" y="361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TI00033D05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16" name="Freeform 312"/>
            <p:cNvSpPr>
              <a:spLocks/>
            </p:cNvSpPr>
            <p:nvPr/>
          </p:nvSpPr>
          <p:spPr bwMode="auto">
            <a:xfrm>
              <a:off x="1980" y="3662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7" name="Rectangle 313"/>
            <p:cNvSpPr>
              <a:spLocks noChangeArrowheads="1"/>
            </p:cNvSpPr>
            <p:nvPr/>
          </p:nvSpPr>
          <p:spPr bwMode="auto">
            <a:xfrm>
              <a:off x="2463" y="3757"/>
              <a:ext cx="15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delta proteobacterium AKYG...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18" name="Freeform 314"/>
            <p:cNvSpPr>
              <a:spLocks/>
            </p:cNvSpPr>
            <p:nvPr/>
          </p:nvSpPr>
          <p:spPr bwMode="auto">
            <a:xfrm>
              <a:off x="1980" y="3737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19" name="Freeform 315"/>
            <p:cNvSpPr>
              <a:spLocks/>
            </p:cNvSpPr>
            <p:nvPr/>
          </p:nvSpPr>
          <p:spPr bwMode="auto">
            <a:xfrm>
              <a:off x="1500" y="3734"/>
              <a:ext cx="480" cy="141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41">
                  <a:moveTo>
                    <a:pt x="0" y="141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0" name="Rectangle 316"/>
            <p:cNvSpPr>
              <a:spLocks noChangeArrowheads="1"/>
            </p:cNvSpPr>
            <p:nvPr/>
          </p:nvSpPr>
          <p:spPr bwMode="auto">
            <a:xfrm>
              <a:off x="2463" y="3901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TI00034E04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21" name="Freeform 317"/>
            <p:cNvSpPr>
              <a:spLocks/>
            </p:cNvSpPr>
            <p:nvPr/>
          </p:nvSpPr>
          <p:spPr bwMode="auto">
            <a:xfrm>
              <a:off x="1980" y="395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2" name="Rectangle 318"/>
            <p:cNvSpPr>
              <a:spLocks noChangeArrowheads="1"/>
            </p:cNvSpPr>
            <p:nvPr/>
          </p:nvSpPr>
          <p:spPr bwMode="auto">
            <a:xfrm>
              <a:off x="2463" y="4045"/>
              <a:ext cx="141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argillaceus G12 DQ145534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23" name="Freeform 319"/>
            <p:cNvSpPr>
              <a:spLocks/>
            </p:cNvSpPr>
            <p:nvPr/>
          </p:nvSpPr>
          <p:spPr bwMode="auto">
            <a:xfrm>
              <a:off x="1980" y="402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4" name="Freeform 320"/>
            <p:cNvSpPr>
              <a:spLocks/>
            </p:cNvSpPr>
            <p:nvPr/>
          </p:nvSpPr>
          <p:spPr bwMode="auto">
            <a:xfrm>
              <a:off x="1500" y="3881"/>
              <a:ext cx="480" cy="1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"/>
                </a:cxn>
                <a:cxn ang="0">
                  <a:pos x="480" y="141"/>
                </a:cxn>
              </a:cxnLst>
              <a:rect l="0" t="0" r="r" b="b"/>
              <a:pathLst>
                <a:path w="480" h="141">
                  <a:moveTo>
                    <a:pt x="0" y="0"/>
                  </a:moveTo>
                  <a:lnTo>
                    <a:pt x="0" y="141"/>
                  </a:lnTo>
                  <a:lnTo>
                    <a:pt x="480" y="141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5" name="Freeform 321"/>
            <p:cNvSpPr>
              <a:spLocks/>
            </p:cNvSpPr>
            <p:nvPr/>
          </p:nvSpPr>
          <p:spPr bwMode="auto">
            <a:xfrm>
              <a:off x="1020" y="3701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6" name="Freeform 322"/>
            <p:cNvSpPr>
              <a:spLocks/>
            </p:cNvSpPr>
            <p:nvPr/>
          </p:nvSpPr>
          <p:spPr bwMode="auto">
            <a:xfrm>
              <a:off x="540" y="3359"/>
              <a:ext cx="480" cy="3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9"/>
                </a:cxn>
                <a:cxn ang="0">
                  <a:pos x="480" y="339"/>
                </a:cxn>
              </a:cxnLst>
              <a:rect l="0" t="0" r="r" b="b"/>
              <a:pathLst>
                <a:path w="480" h="339">
                  <a:moveTo>
                    <a:pt x="0" y="0"/>
                  </a:moveTo>
                  <a:lnTo>
                    <a:pt x="0" y="339"/>
                  </a:lnTo>
                  <a:lnTo>
                    <a:pt x="480" y="33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7" name="Freeform 323"/>
            <p:cNvSpPr>
              <a:spLocks/>
            </p:cNvSpPr>
            <p:nvPr/>
          </p:nvSpPr>
          <p:spPr bwMode="auto">
            <a:xfrm>
              <a:off x="60" y="3356"/>
              <a:ext cx="480" cy="438"/>
            </a:xfrm>
            <a:custGeom>
              <a:avLst/>
              <a:gdLst/>
              <a:ahLst/>
              <a:cxnLst>
                <a:cxn ang="0">
                  <a:pos x="0" y="438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438">
                  <a:moveTo>
                    <a:pt x="0" y="438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28" name="Rectangle 324"/>
            <p:cNvSpPr>
              <a:spLocks noChangeArrowheads="1"/>
            </p:cNvSpPr>
            <p:nvPr/>
          </p:nvSpPr>
          <p:spPr bwMode="auto">
            <a:xfrm>
              <a:off x="2463" y="4189"/>
              <a:ext cx="127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Pseudomonas stutzeri (T) U26262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29" name="Freeform 325"/>
            <p:cNvSpPr>
              <a:spLocks/>
            </p:cNvSpPr>
            <p:nvPr/>
          </p:nvSpPr>
          <p:spPr bwMode="auto">
            <a:xfrm>
              <a:off x="60" y="3800"/>
              <a:ext cx="2400" cy="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8"/>
                </a:cxn>
                <a:cxn ang="0">
                  <a:pos x="2400" y="438"/>
                </a:cxn>
              </a:cxnLst>
              <a:rect l="0" t="0" r="r" b="b"/>
              <a:pathLst>
                <a:path w="2400" h="438">
                  <a:moveTo>
                    <a:pt x="0" y="0"/>
                  </a:moveTo>
                  <a:lnTo>
                    <a:pt x="0" y="438"/>
                  </a:lnTo>
                  <a:lnTo>
                    <a:pt x="2400" y="438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30" name="Rectangle 326"/>
            <p:cNvSpPr>
              <a:spLocks noChangeArrowheads="1"/>
            </p:cNvSpPr>
            <p:nvPr/>
          </p:nvSpPr>
          <p:spPr bwMode="auto">
            <a:xfrm>
              <a:off x="1878" y="404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1" name="Rectangle 327"/>
            <p:cNvSpPr>
              <a:spLocks noChangeArrowheads="1"/>
            </p:cNvSpPr>
            <p:nvPr/>
          </p:nvSpPr>
          <p:spPr bwMode="auto">
            <a:xfrm>
              <a:off x="1878" y="262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2" name="Rectangle 328"/>
            <p:cNvSpPr>
              <a:spLocks noChangeArrowheads="1"/>
            </p:cNvSpPr>
            <p:nvPr/>
          </p:nvSpPr>
          <p:spPr bwMode="auto">
            <a:xfrm>
              <a:off x="1362" y="273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3" name="Rectangle 329"/>
            <p:cNvSpPr>
              <a:spLocks noChangeArrowheads="1"/>
            </p:cNvSpPr>
            <p:nvPr/>
          </p:nvSpPr>
          <p:spPr bwMode="auto">
            <a:xfrm>
              <a:off x="1842" y="363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4" name="Rectangle 330"/>
            <p:cNvSpPr>
              <a:spLocks noChangeArrowheads="1"/>
            </p:cNvSpPr>
            <p:nvPr/>
          </p:nvSpPr>
          <p:spPr bwMode="auto">
            <a:xfrm>
              <a:off x="1398" y="389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50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5" name="Rectangle 331"/>
            <p:cNvSpPr>
              <a:spLocks noChangeArrowheads="1"/>
            </p:cNvSpPr>
            <p:nvPr/>
          </p:nvSpPr>
          <p:spPr bwMode="auto">
            <a:xfrm>
              <a:off x="918" y="371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38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6" name="Rectangle 332"/>
            <p:cNvSpPr>
              <a:spLocks noChangeArrowheads="1"/>
            </p:cNvSpPr>
            <p:nvPr/>
          </p:nvSpPr>
          <p:spPr bwMode="auto">
            <a:xfrm>
              <a:off x="918" y="2916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7" name="Rectangle 333"/>
            <p:cNvSpPr>
              <a:spLocks noChangeArrowheads="1"/>
            </p:cNvSpPr>
            <p:nvPr/>
          </p:nvSpPr>
          <p:spPr bwMode="auto">
            <a:xfrm>
              <a:off x="1362" y="3214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38" name="Rectangle 334"/>
            <p:cNvSpPr>
              <a:spLocks noChangeArrowheads="1"/>
            </p:cNvSpPr>
            <p:nvPr/>
          </p:nvSpPr>
          <p:spPr bwMode="auto">
            <a:xfrm>
              <a:off x="1878" y="332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20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042" name="Group 338"/>
          <p:cNvGrpSpPr>
            <a:grpSpLocks noChangeAspect="1"/>
          </p:cNvGrpSpPr>
          <p:nvPr/>
        </p:nvGrpSpPr>
        <p:grpSpPr bwMode="auto">
          <a:xfrm>
            <a:off x="4724400" y="4000500"/>
            <a:ext cx="3230880" cy="2286000"/>
            <a:chOff x="828" y="1260"/>
            <a:chExt cx="4104" cy="1800"/>
          </a:xfrm>
        </p:grpSpPr>
        <p:sp>
          <p:nvSpPr>
            <p:cNvPr id="73041" name="AutoShape 337"/>
            <p:cNvSpPr>
              <a:spLocks noChangeAspect="1" noChangeArrowheads="1" noTextEdit="1"/>
            </p:cNvSpPr>
            <p:nvPr/>
          </p:nvSpPr>
          <p:spPr bwMode="auto">
            <a:xfrm>
              <a:off x="828" y="1260"/>
              <a:ext cx="4104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43" name="Rectangle 339"/>
            <p:cNvSpPr>
              <a:spLocks noChangeArrowheads="1"/>
            </p:cNvSpPr>
            <p:nvPr/>
          </p:nvSpPr>
          <p:spPr bwMode="auto">
            <a:xfrm>
              <a:off x="3291" y="1345"/>
              <a:ext cx="499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TI00034G02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44" name="Freeform 340"/>
            <p:cNvSpPr>
              <a:spLocks/>
            </p:cNvSpPr>
            <p:nvPr/>
          </p:nvSpPr>
          <p:spPr bwMode="auto">
            <a:xfrm>
              <a:off x="2808" y="1394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45" name="Rectangle 341"/>
            <p:cNvSpPr>
              <a:spLocks noChangeArrowheads="1"/>
            </p:cNvSpPr>
            <p:nvPr/>
          </p:nvSpPr>
          <p:spPr bwMode="auto">
            <a:xfrm>
              <a:off x="3291" y="1489"/>
              <a:ext cx="13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humireducens AY187306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46" name="Freeform 342"/>
            <p:cNvSpPr>
              <a:spLocks/>
            </p:cNvSpPr>
            <p:nvPr/>
          </p:nvSpPr>
          <p:spPr bwMode="auto">
            <a:xfrm>
              <a:off x="2808" y="1469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47" name="Freeform 343"/>
            <p:cNvSpPr>
              <a:spLocks/>
            </p:cNvSpPr>
            <p:nvPr/>
          </p:nvSpPr>
          <p:spPr bwMode="auto">
            <a:xfrm>
              <a:off x="2328" y="1466"/>
              <a:ext cx="48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05">
                  <a:moveTo>
                    <a:pt x="0" y="105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48" name="Rectangle 344"/>
            <p:cNvSpPr>
              <a:spLocks noChangeArrowheads="1"/>
            </p:cNvSpPr>
            <p:nvPr/>
          </p:nvSpPr>
          <p:spPr bwMode="auto">
            <a:xfrm>
              <a:off x="3291" y="163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TI00033C06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49" name="Freeform 345"/>
            <p:cNvSpPr>
              <a:spLocks/>
            </p:cNvSpPr>
            <p:nvPr/>
          </p:nvSpPr>
          <p:spPr bwMode="auto">
            <a:xfrm>
              <a:off x="2328" y="1577"/>
              <a:ext cx="96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960" y="105"/>
                </a:cxn>
              </a:cxnLst>
              <a:rect l="0" t="0" r="r" b="b"/>
              <a:pathLst>
                <a:path w="960" h="105">
                  <a:moveTo>
                    <a:pt x="0" y="0"/>
                  </a:moveTo>
                  <a:lnTo>
                    <a:pt x="0" y="105"/>
                  </a:lnTo>
                  <a:lnTo>
                    <a:pt x="96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0" name="Freeform 346"/>
            <p:cNvSpPr>
              <a:spLocks/>
            </p:cNvSpPr>
            <p:nvPr/>
          </p:nvSpPr>
          <p:spPr bwMode="auto">
            <a:xfrm>
              <a:off x="1848" y="1574"/>
              <a:ext cx="48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77">
                  <a:moveTo>
                    <a:pt x="0" y="177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1" name="Rectangle 347"/>
            <p:cNvSpPr>
              <a:spLocks noChangeArrowheads="1"/>
            </p:cNvSpPr>
            <p:nvPr/>
          </p:nvSpPr>
          <p:spPr bwMode="auto">
            <a:xfrm>
              <a:off x="3291" y="1777"/>
              <a:ext cx="1471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Trichlorobacter thiogenes (T) AF223382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52" name="Freeform 348"/>
            <p:cNvSpPr>
              <a:spLocks/>
            </p:cNvSpPr>
            <p:nvPr/>
          </p:nvSpPr>
          <p:spPr bwMode="auto">
            <a:xfrm>
              <a:off x="2328" y="1826"/>
              <a:ext cx="96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0" y="0"/>
                </a:cxn>
                <a:cxn ang="0">
                  <a:pos x="960" y="0"/>
                </a:cxn>
              </a:cxnLst>
              <a:rect l="0" t="0" r="r" b="b"/>
              <a:pathLst>
                <a:path w="960" h="105">
                  <a:moveTo>
                    <a:pt x="0" y="105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3" name="Rectangle 349"/>
            <p:cNvSpPr>
              <a:spLocks noChangeArrowheads="1"/>
            </p:cNvSpPr>
            <p:nvPr/>
          </p:nvSpPr>
          <p:spPr bwMode="auto">
            <a:xfrm>
              <a:off x="3291" y="1921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TI00045B10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54" name="Freeform 350"/>
            <p:cNvSpPr>
              <a:spLocks/>
            </p:cNvSpPr>
            <p:nvPr/>
          </p:nvSpPr>
          <p:spPr bwMode="auto">
            <a:xfrm>
              <a:off x="2808" y="197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5" name="Rectangle 351"/>
            <p:cNvSpPr>
              <a:spLocks noChangeArrowheads="1"/>
            </p:cNvSpPr>
            <p:nvPr/>
          </p:nvSpPr>
          <p:spPr bwMode="auto">
            <a:xfrm>
              <a:off x="3291" y="2065"/>
              <a:ext cx="162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Geobacter sp. KB-1 1 AY780563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56" name="Freeform 352"/>
            <p:cNvSpPr>
              <a:spLocks/>
            </p:cNvSpPr>
            <p:nvPr/>
          </p:nvSpPr>
          <p:spPr bwMode="auto">
            <a:xfrm>
              <a:off x="2808" y="204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7" name="Freeform 353"/>
            <p:cNvSpPr>
              <a:spLocks/>
            </p:cNvSpPr>
            <p:nvPr/>
          </p:nvSpPr>
          <p:spPr bwMode="auto">
            <a:xfrm>
              <a:off x="2328" y="1937"/>
              <a:ext cx="480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5"/>
                </a:cxn>
                <a:cxn ang="0">
                  <a:pos x="480" y="105"/>
                </a:cxn>
              </a:cxnLst>
              <a:rect l="0" t="0" r="r" b="b"/>
              <a:pathLst>
                <a:path w="480" h="105">
                  <a:moveTo>
                    <a:pt x="0" y="0"/>
                  </a:moveTo>
                  <a:lnTo>
                    <a:pt x="0" y="105"/>
                  </a:lnTo>
                  <a:lnTo>
                    <a:pt x="480" y="105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8" name="Freeform 354"/>
            <p:cNvSpPr>
              <a:spLocks/>
            </p:cNvSpPr>
            <p:nvPr/>
          </p:nvSpPr>
          <p:spPr bwMode="auto">
            <a:xfrm>
              <a:off x="1848" y="1757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59" name="Freeform 355"/>
            <p:cNvSpPr>
              <a:spLocks/>
            </p:cNvSpPr>
            <p:nvPr/>
          </p:nvSpPr>
          <p:spPr bwMode="auto">
            <a:xfrm>
              <a:off x="1368" y="1754"/>
              <a:ext cx="480" cy="339"/>
            </a:xfrm>
            <a:custGeom>
              <a:avLst/>
              <a:gdLst/>
              <a:ahLst/>
              <a:cxnLst>
                <a:cxn ang="0">
                  <a:pos x="0" y="33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339">
                  <a:moveTo>
                    <a:pt x="0" y="33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0" name="Rectangle 356"/>
            <p:cNvSpPr>
              <a:spLocks noChangeArrowheads="1"/>
            </p:cNvSpPr>
            <p:nvPr/>
          </p:nvSpPr>
          <p:spPr bwMode="auto">
            <a:xfrm>
              <a:off x="3291" y="2209"/>
              <a:ext cx="1657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metallireducens GS-15 CP000148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61" name="Freeform 357"/>
            <p:cNvSpPr>
              <a:spLocks/>
            </p:cNvSpPr>
            <p:nvPr/>
          </p:nvSpPr>
          <p:spPr bwMode="auto">
            <a:xfrm>
              <a:off x="1848" y="2258"/>
              <a:ext cx="1440" cy="177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0" y="0"/>
                </a:cxn>
                <a:cxn ang="0">
                  <a:pos x="1440" y="0"/>
                </a:cxn>
              </a:cxnLst>
              <a:rect l="0" t="0" r="r" b="b"/>
              <a:pathLst>
                <a:path w="1440" h="177">
                  <a:moveTo>
                    <a:pt x="0" y="177"/>
                  </a:moveTo>
                  <a:lnTo>
                    <a:pt x="0" y="0"/>
                  </a:lnTo>
                  <a:lnTo>
                    <a:pt x="144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2" name="Rectangle 358"/>
            <p:cNvSpPr>
              <a:spLocks noChangeArrowheads="1"/>
            </p:cNvSpPr>
            <p:nvPr/>
          </p:nvSpPr>
          <p:spPr bwMode="auto">
            <a:xfrm>
              <a:off x="3291" y="2353"/>
              <a:ext cx="496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TI00033D05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63" name="Freeform 359"/>
            <p:cNvSpPr>
              <a:spLocks/>
            </p:cNvSpPr>
            <p:nvPr/>
          </p:nvSpPr>
          <p:spPr bwMode="auto">
            <a:xfrm>
              <a:off x="2808" y="2402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4" name="Rectangle 360"/>
            <p:cNvSpPr>
              <a:spLocks noChangeArrowheads="1"/>
            </p:cNvSpPr>
            <p:nvPr/>
          </p:nvSpPr>
          <p:spPr bwMode="auto">
            <a:xfrm>
              <a:off x="3291" y="2497"/>
              <a:ext cx="1542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Uncultured delta proteobacterium AKYG...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65" name="Freeform 361"/>
            <p:cNvSpPr>
              <a:spLocks/>
            </p:cNvSpPr>
            <p:nvPr/>
          </p:nvSpPr>
          <p:spPr bwMode="auto">
            <a:xfrm>
              <a:off x="2808" y="2477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6" name="Freeform 362"/>
            <p:cNvSpPr>
              <a:spLocks/>
            </p:cNvSpPr>
            <p:nvPr/>
          </p:nvSpPr>
          <p:spPr bwMode="auto">
            <a:xfrm>
              <a:off x="2328" y="2474"/>
              <a:ext cx="480" cy="141"/>
            </a:xfrm>
            <a:custGeom>
              <a:avLst/>
              <a:gdLst/>
              <a:ahLst/>
              <a:cxnLst>
                <a:cxn ang="0">
                  <a:pos x="0" y="141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141">
                  <a:moveTo>
                    <a:pt x="0" y="141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7" name="Rectangle 363"/>
            <p:cNvSpPr>
              <a:spLocks noChangeArrowheads="1"/>
            </p:cNvSpPr>
            <p:nvPr/>
          </p:nvSpPr>
          <p:spPr bwMode="auto">
            <a:xfrm>
              <a:off x="3291" y="2641"/>
              <a:ext cx="49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TI00034E04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68" name="Freeform 364"/>
            <p:cNvSpPr>
              <a:spLocks/>
            </p:cNvSpPr>
            <p:nvPr/>
          </p:nvSpPr>
          <p:spPr bwMode="auto">
            <a:xfrm>
              <a:off x="2808" y="2690"/>
              <a:ext cx="480" cy="69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69">
                  <a:moveTo>
                    <a:pt x="0" y="69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69" name="Rectangle 365"/>
            <p:cNvSpPr>
              <a:spLocks noChangeArrowheads="1"/>
            </p:cNvSpPr>
            <p:nvPr/>
          </p:nvSpPr>
          <p:spPr bwMode="auto">
            <a:xfrm>
              <a:off x="3291" y="2785"/>
              <a:ext cx="141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Geobacter argillaceus G12 DQ145534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70" name="Freeform 366"/>
            <p:cNvSpPr>
              <a:spLocks/>
            </p:cNvSpPr>
            <p:nvPr/>
          </p:nvSpPr>
          <p:spPr bwMode="auto">
            <a:xfrm>
              <a:off x="2808" y="2765"/>
              <a:ext cx="48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9"/>
                </a:cxn>
                <a:cxn ang="0">
                  <a:pos x="480" y="69"/>
                </a:cxn>
              </a:cxnLst>
              <a:rect l="0" t="0" r="r" b="b"/>
              <a:pathLst>
                <a:path w="480" h="69">
                  <a:moveTo>
                    <a:pt x="0" y="0"/>
                  </a:moveTo>
                  <a:lnTo>
                    <a:pt x="0" y="69"/>
                  </a:lnTo>
                  <a:lnTo>
                    <a:pt x="480" y="6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1" name="Freeform 367"/>
            <p:cNvSpPr>
              <a:spLocks/>
            </p:cNvSpPr>
            <p:nvPr/>
          </p:nvSpPr>
          <p:spPr bwMode="auto">
            <a:xfrm>
              <a:off x="2328" y="2621"/>
              <a:ext cx="480" cy="1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1"/>
                </a:cxn>
                <a:cxn ang="0">
                  <a:pos x="480" y="141"/>
                </a:cxn>
              </a:cxnLst>
              <a:rect l="0" t="0" r="r" b="b"/>
              <a:pathLst>
                <a:path w="480" h="141">
                  <a:moveTo>
                    <a:pt x="0" y="0"/>
                  </a:moveTo>
                  <a:lnTo>
                    <a:pt x="0" y="141"/>
                  </a:lnTo>
                  <a:lnTo>
                    <a:pt x="480" y="141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2" name="Freeform 368"/>
            <p:cNvSpPr>
              <a:spLocks/>
            </p:cNvSpPr>
            <p:nvPr/>
          </p:nvSpPr>
          <p:spPr bwMode="auto">
            <a:xfrm>
              <a:off x="1848" y="2441"/>
              <a:ext cx="480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7"/>
                </a:cxn>
                <a:cxn ang="0">
                  <a:pos x="480" y="177"/>
                </a:cxn>
              </a:cxnLst>
              <a:rect l="0" t="0" r="r" b="b"/>
              <a:pathLst>
                <a:path w="480" h="177">
                  <a:moveTo>
                    <a:pt x="0" y="0"/>
                  </a:moveTo>
                  <a:lnTo>
                    <a:pt x="0" y="177"/>
                  </a:lnTo>
                  <a:lnTo>
                    <a:pt x="480" y="177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3" name="Freeform 369"/>
            <p:cNvSpPr>
              <a:spLocks/>
            </p:cNvSpPr>
            <p:nvPr/>
          </p:nvSpPr>
          <p:spPr bwMode="auto">
            <a:xfrm>
              <a:off x="1368" y="2099"/>
              <a:ext cx="480" cy="3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39"/>
                </a:cxn>
                <a:cxn ang="0">
                  <a:pos x="480" y="339"/>
                </a:cxn>
              </a:cxnLst>
              <a:rect l="0" t="0" r="r" b="b"/>
              <a:pathLst>
                <a:path w="480" h="339">
                  <a:moveTo>
                    <a:pt x="0" y="0"/>
                  </a:moveTo>
                  <a:lnTo>
                    <a:pt x="0" y="339"/>
                  </a:lnTo>
                  <a:lnTo>
                    <a:pt x="480" y="339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4" name="Freeform 370"/>
            <p:cNvSpPr>
              <a:spLocks/>
            </p:cNvSpPr>
            <p:nvPr/>
          </p:nvSpPr>
          <p:spPr bwMode="auto">
            <a:xfrm>
              <a:off x="888" y="2096"/>
              <a:ext cx="480" cy="438"/>
            </a:xfrm>
            <a:custGeom>
              <a:avLst/>
              <a:gdLst/>
              <a:ahLst/>
              <a:cxnLst>
                <a:cxn ang="0">
                  <a:pos x="0" y="438"/>
                </a:cxn>
                <a:cxn ang="0">
                  <a:pos x="0" y="0"/>
                </a:cxn>
                <a:cxn ang="0">
                  <a:pos x="480" y="0"/>
                </a:cxn>
              </a:cxnLst>
              <a:rect l="0" t="0" r="r" b="b"/>
              <a:pathLst>
                <a:path w="480" h="438">
                  <a:moveTo>
                    <a:pt x="0" y="438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5" name="Rectangle 371"/>
            <p:cNvSpPr>
              <a:spLocks noChangeArrowheads="1"/>
            </p:cNvSpPr>
            <p:nvPr/>
          </p:nvSpPr>
          <p:spPr bwMode="auto">
            <a:xfrm>
              <a:off x="3291" y="2929"/>
              <a:ext cx="1270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 Pseudomonas stutzeri (T) U26262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76" name="Freeform 372"/>
            <p:cNvSpPr>
              <a:spLocks/>
            </p:cNvSpPr>
            <p:nvPr/>
          </p:nvSpPr>
          <p:spPr bwMode="auto">
            <a:xfrm>
              <a:off x="888" y="2540"/>
              <a:ext cx="2400" cy="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38"/>
                </a:cxn>
                <a:cxn ang="0">
                  <a:pos x="2400" y="438"/>
                </a:cxn>
              </a:cxnLst>
              <a:rect l="0" t="0" r="r" b="b"/>
              <a:pathLst>
                <a:path w="2400" h="438">
                  <a:moveTo>
                    <a:pt x="0" y="0"/>
                  </a:moveTo>
                  <a:lnTo>
                    <a:pt x="0" y="438"/>
                  </a:lnTo>
                  <a:lnTo>
                    <a:pt x="2400" y="438"/>
                  </a:lnTo>
                </a:path>
              </a:pathLst>
            </a:custGeom>
            <a:noFill/>
            <a:ln w="6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77" name="Rectangle 373"/>
            <p:cNvSpPr>
              <a:spLocks noChangeArrowheads="1"/>
            </p:cNvSpPr>
            <p:nvPr/>
          </p:nvSpPr>
          <p:spPr bwMode="auto">
            <a:xfrm>
              <a:off x="2706" y="278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78" name="Rectangle 374"/>
            <p:cNvSpPr>
              <a:spLocks noChangeArrowheads="1"/>
            </p:cNvSpPr>
            <p:nvPr/>
          </p:nvSpPr>
          <p:spPr bwMode="auto">
            <a:xfrm>
              <a:off x="2706" y="136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79" name="Rectangle 375"/>
            <p:cNvSpPr>
              <a:spLocks noChangeArrowheads="1"/>
            </p:cNvSpPr>
            <p:nvPr/>
          </p:nvSpPr>
          <p:spPr bwMode="auto">
            <a:xfrm>
              <a:off x="2190" y="147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0" name="Rectangle 376"/>
            <p:cNvSpPr>
              <a:spLocks noChangeArrowheads="1"/>
            </p:cNvSpPr>
            <p:nvPr/>
          </p:nvSpPr>
          <p:spPr bwMode="auto">
            <a:xfrm>
              <a:off x="2670" y="2376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1" name="Rectangle 377"/>
            <p:cNvSpPr>
              <a:spLocks noChangeArrowheads="1"/>
            </p:cNvSpPr>
            <p:nvPr/>
          </p:nvSpPr>
          <p:spPr bwMode="auto">
            <a:xfrm>
              <a:off x="2226" y="263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50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2" name="Rectangle 378"/>
            <p:cNvSpPr>
              <a:spLocks noChangeArrowheads="1"/>
            </p:cNvSpPr>
            <p:nvPr/>
          </p:nvSpPr>
          <p:spPr bwMode="auto">
            <a:xfrm>
              <a:off x="1746" y="2458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38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3" name="Rectangle 379"/>
            <p:cNvSpPr>
              <a:spLocks noChangeArrowheads="1"/>
            </p:cNvSpPr>
            <p:nvPr/>
          </p:nvSpPr>
          <p:spPr bwMode="auto">
            <a:xfrm>
              <a:off x="1746" y="1656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99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4" name="Rectangle 380"/>
            <p:cNvSpPr>
              <a:spLocks noChangeArrowheads="1"/>
            </p:cNvSpPr>
            <p:nvPr/>
          </p:nvSpPr>
          <p:spPr bwMode="auto">
            <a:xfrm>
              <a:off x="2190" y="1954"/>
              <a:ext cx="153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100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085" name="Rectangle 381"/>
            <p:cNvSpPr>
              <a:spLocks noChangeArrowheads="1"/>
            </p:cNvSpPr>
            <p:nvPr/>
          </p:nvSpPr>
          <p:spPr bwMode="auto">
            <a:xfrm>
              <a:off x="2706" y="2062"/>
              <a:ext cx="114" cy="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S Sans Serif"/>
                  <a:cs typeface="Arial" pitchFamily="34" charset="0"/>
                </a:rPr>
                <a:t>58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38871"/>
            <a:ext cx="72390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981200" y="5638800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These are not bootstraps but consensus of the optimal trees</a:t>
            </a:r>
            <a:endParaRPr lang="en-US" sz="2000" dirty="0"/>
          </a:p>
        </p:txBody>
      </p:sp>
      <p:cxnSp>
        <p:nvCxnSpPr>
          <p:cNvPr id="9" name="Elbow Connector 8"/>
          <p:cNvCxnSpPr/>
          <p:nvPr/>
        </p:nvCxnSpPr>
        <p:spPr>
          <a:xfrm rot="5400000">
            <a:off x="2976265" y="4719935"/>
            <a:ext cx="1515070" cy="6096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838200"/>
            <a:ext cx="7772400" cy="304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A consensus tree condenses branches not supported by a given consensus threshold</a:t>
            </a:r>
            <a:br>
              <a:rPr lang="en-US" sz="2400" dirty="0" smtClean="0"/>
            </a:br>
            <a:endParaRPr 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</a:t>
            </a:r>
            <a:r>
              <a:rPr lang="en-US" dirty="0" err="1" smtClean="0"/>
              <a:t>likehood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Looks for a tree that under some model of evolution maximizes the </a:t>
            </a:r>
            <a:r>
              <a:rPr lang="en-US" dirty="0" err="1" smtClean="0"/>
              <a:t>likehood</a:t>
            </a:r>
            <a:r>
              <a:rPr lang="en-US" dirty="0" smtClean="0"/>
              <a:t> of observing the data</a:t>
            </a:r>
          </a:p>
          <a:p>
            <a:r>
              <a:rPr lang="en-US" dirty="0" smtClean="0"/>
              <a:t>Uses information for all sequences at each position in the alignment</a:t>
            </a:r>
          </a:p>
          <a:p>
            <a:r>
              <a:rPr lang="en-US" dirty="0" smtClean="0"/>
              <a:t>Almost always recover one tree (more can be requested)</a:t>
            </a:r>
          </a:p>
          <a:p>
            <a:r>
              <a:rPr lang="en-US" dirty="0" err="1" smtClean="0"/>
              <a:t>Likehood</a:t>
            </a:r>
            <a:r>
              <a:rPr lang="en-US" dirty="0" smtClean="0"/>
              <a:t> of  resulting tree is known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990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Neighbor joining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35814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Maximum </a:t>
            </a:r>
            <a:r>
              <a:rPr lang="en-US" dirty="0" err="1" smtClean="0"/>
              <a:t>likehood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LogL</a:t>
            </a:r>
            <a:r>
              <a:rPr lang="en-US" dirty="0" smtClean="0"/>
              <a:t>=-2259</a:t>
            </a:r>
            <a:endParaRPr 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5025" y="3352800"/>
            <a:ext cx="62007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0"/>
            <a:ext cx="63436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70037"/>
            <a:ext cx="3581400" cy="4754563"/>
          </a:xfrm>
        </p:spPr>
        <p:txBody>
          <a:bodyPr/>
          <a:lstStyle/>
          <a:p>
            <a:r>
              <a:rPr lang="en-US" dirty="0" smtClean="0"/>
              <a:t>Variation of ML trees</a:t>
            </a:r>
          </a:p>
          <a:p>
            <a:r>
              <a:rPr lang="en-US" dirty="0" smtClean="0"/>
              <a:t>Produces multiples trees</a:t>
            </a:r>
          </a:p>
          <a:p>
            <a:r>
              <a:rPr lang="en-US" dirty="0" smtClean="0"/>
              <a:t>Easy to interpret because frequency of a given </a:t>
            </a:r>
            <a:r>
              <a:rPr lang="en-US" dirty="0" err="1" smtClean="0"/>
              <a:t>clade</a:t>
            </a:r>
            <a:r>
              <a:rPr lang="en-US" dirty="0" smtClean="0"/>
              <a:t> is virtually same as probability of that </a:t>
            </a:r>
            <a:r>
              <a:rPr lang="en-US" dirty="0" err="1" smtClean="0"/>
              <a:t>clade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4495800" y="1570037"/>
            <a:ext cx="38100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3"/>
              </a:buClr>
              <a:buSzPct val="80000"/>
              <a:buFont typeface="Wingdings" pitchFamily="2" charset="2"/>
              <a:buChar char="q"/>
            </a:pPr>
            <a:r>
              <a:rPr lang="en-US" sz="2400" dirty="0" smtClean="0"/>
              <a:t>Process is iterative until tree cannot be improved to certain extent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method is best?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3733800" cy="4754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Speed</a:t>
            </a:r>
            <a:r>
              <a:rPr lang="en-US" sz="1800" baseline="30000" dirty="0" smtClean="0"/>
              <a:t> 1</a:t>
            </a:r>
          </a:p>
          <a:p>
            <a:pPr>
              <a:buNone/>
            </a:pPr>
            <a:r>
              <a:rPr lang="en-US" sz="1800" dirty="0" smtClean="0"/>
              <a:t>NJ&gt;MP&gt;ML&gt;Bayesian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err="1" smtClean="0"/>
              <a:t>Accurracy</a:t>
            </a:r>
            <a:r>
              <a:rPr lang="en-US" sz="1800" dirty="0" smtClean="0"/>
              <a:t> </a:t>
            </a:r>
            <a:r>
              <a:rPr lang="en-US" sz="1800" baseline="30000" dirty="0" smtClean="0"/>
              <a:t>2</a:t>
            </a:r>
          </a:p>
          <a:p>
            <a:pPr>
              <a:buNone/>
            </a:pPr>
            <a:r>
              <a:rPr lang="en-US" sz="1800" dirty="0" smtClean="0"/>
              <a:t>NJ&lt;MP&lt;ML&lt;Bayesian</a:t>
            </a:r>
          </a:p>
          <a:p>
            <a:pPr>
              <a:buNone/>
            </a:pPr>
            <a:r>
              <a:rPr lang="en-US" sz="1800" dirty="0" smtClean="0"/>
              <a:t>Ogden and Rosenberg 2006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Easy of Interpretation</a:t>
            </a:r>
          </a:p>
          <a:p>
            <a:pPr>
              <a:buNone/>
            </a:pPr>
            <a:r>
              <a:rPr lang="en-US" sz="1800" dirty="0" smtClean="0"/>
              <a:t>One tree &gt;multiple trees</a:t>
            </a:r>
          </a:p>
          <a:p>
            <a:pPr>
              <a:buNone/>
            </a:pPr>
            <a:endParaRPr lang="en-US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4114800" y="1524001"/>
          <a:ext cx="4343400" cy="3664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680"/>
                <a:gridCol w="868680"/>
                <a:gridCol w="868680"/>
                <a:gridCol w="868680"/>
                <a:gridCol w="868680"/>
              </a:tblGrid>
              <a:tr h="32792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NJ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B</a:t>
                      </a:r>
                      <a:endParaRPr lang="en-US" sz="1600" dirty="0"/>
                    </a:p>
                  </a:txBody>
                  <a:tcPr/>
                </a:tc>
              </a:tr>
              <a:tr h="5801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Small Data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r>
                        <a:rPr lang="en-US" sz="1600" baseline="0" dirty="0" smtClean="0"/>
                        <a:t>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10846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Small</a:t>
                      </a:r>
                      <a:r>
                        <a:rPr lang="en-US" sz="1600" baseline="0" dirty="0" smtClean="0"/>
                        <a:t> data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+boots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1h</a:t>
                      </a:r>
                      <a:r>
                        <a:rPr lang="en-US" sz="1600" baseline="0" dirty="0" smtClean="0"/>
                        <a:t> 34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 min 40</a:t>
                      </a:r>
                      <a:r>
                        <a:rPr lang="en-US" sz="1600" baseline="0" dirty="0" smtClean="0"/>
                        <a:t> s</a:t>
                      </a:r>
                      <a:endParaRPr lang="en-US" sz="1600" dirty="0"/>
                    </a:p>
                  </a:txBody>
                  <a:tcPr/>
                </a:tc>
              </a:tr>
              <a:tr h="5801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Large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22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 min 29s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10846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Large data</a:t>
                      </a:r>
                    </a:p>
                    <a:p>
                      <a:pPr algn="ctr"/>
                      <a:r>
                        <a:rPr lang="en-US" sz="1600" dirty="0" smtClean="0"/>
                        <a:t>+boots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86 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 h 2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58</a:t>
                      </a:r>
                      <a:r>
                        <a:rPr lang="en-US" sz="1600" baseline="0" dirty="0" smtClean="0"/>
                        <a:t> 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6h 33min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038600" y="5181600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Small Data = 23 </a:t>
            </a:r>
            <a:r>
              <a:rPr lang="en-US" dirty="0" err="1" smtClean="0">
                <a:solidFill>
                  <a:prstClr val="black"/>
                </a:solidFill>
              </a:rPr>
              <a:t>seqs</a:t>
            </a:r>
            <a:r>
              <a:rPr lang="en-US" dirty="0" smtClean="0">
                <a:solidFill>
                  <a:prstClr val="black"/>
                </a:solidFill>
              </a:rPr>
              <a:t>, 453 sites,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Large data = 77 </a:t>
            </a:r>
            <a:r>
              <a:rPr lang="en-US" dirty="0" err="1" smtClean="0">
                <a:solidFill>
                  <a:prstClr val="black"/>
                </a:solidFill>
              </a:rPr>
              <a:t>seqs</a:t>
            </a:r>
            <a:r>
              <a:rPr lang="en-US" dirty="0" smtClean="0">
                <a:solidFill>
                  <a:prstClr val="black"/>
                </a:solidFill>
              </a:rPr>
              <a:t>, 1464 sites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867400"/>
            <a:ext cx="91440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1600" dirty="0" smtClean="0">
                <a:solidFill>
                  <a:prstClr val="black"/>
                </a:solidFill>
              </a:rPr>
              <a:t>1. From Hall 2008. Phylogenetic tree made easy. Third edition.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1600" dirty="0" smtClean="0">
                <a:solidFill>
                  <a:prstClr val="black"/>
                </a:solidFill>
              </a:rPr>
              <a:t>2. Ogden and Rosenberg 2006, Syst. Biol. 55:314-328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depends on tree topology</a:t>
            </a:r>
            <a:endParaRPr lang="en-US" dirty="0"/>
          </a:p>
        </p:txBody>
      </p:sp>
      <p:pic>
        <p:nvPicPr>
          <p:cNvPr id="76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390" t="-2128" r="11014" b="10638"/>
          <a:stretch>
            <a:fillRect/>
          </a:stretch>
        </p:blipFill>
        <p:spPr bwMode="auto">
          <a:xfrm>
            <a:off x="1066800" y="1219200"/>
            <a:ext cx="3962400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 r="48694"/>
          <a:stretch>
            <a:fillRect/>
          </a:stretch>
        </p:blipFill>
        <p:spPr bwMode="auto">
          <a:xfrm>
            <a:off x="5715000" y="1156758"/>
            <a:ext cx="1752600" cy="223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 l="14750" t="5902" r="1236" b="6923"/>
          <a:stretch>
            <a:fillRect/>
          </a:stretch>
        </p:blipFill>
        <p:spPr bwMode="auto">
          <a:xfrm>
            <a:off x="1066800" y="3886200"/>
            <a:ext cx="407125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55107"/>
          <a:stretch>
            <a:fillRect/>
          </a:stretch>
        </p:blipFill>
        <p:spPr bwMode="auto">
          <a:xfrm>
            <a:off x="5867400" y="3657600"/>
            <a:ext cx="167584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from a 68-million-year-old </a:t>
            </a:r>
            <a:r>
              <a:rPr lang="en-US" i="1" dirty="0" smtClean="0"/>
              <a:t>T. </a:t>
            </a:r>
            <a:r>
              <a:rPr lang="en-US" i="1" dirty="0" err="1" smtClean="0"/>
              <a:t>rex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31548"/>
          <a:stretch>
            <a:fillRect/>
          </a:stretch>
        </p:blipFill>
        <p:spPr bwMode="auto">
          <a:xfrm>
            <a:off x="914400" y="1600200"/>
            <a:ext cx="7543800" cy="263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 descr="http://upload.wikimedia.org/wikipedia/commons/3/33/Stan_the_Trex_at_Manchester_Museum.jpg"/>
          <p:cNvPicPr>
            <a:picLocks noChangeAspect="1" noChangeArrowheads="1"/>
          </p:cNvPicPr>
          <p:nvPr/>
        </p:nvPicPr>
        <p:blipFill>
          <a:blip r:embed="rId3" cstate="print"/>
          <a:srcRect l="2892"/>
          <a:stretch>
            <a:fillRect/>
          </a:stretch>
        </p:blipFill>
        <p:spPr bwMode="auto">
          <a:xfrm>
            <a:off x="914400" y="1591104"/>
            <a:ext cx="2590800" cy="4200096"/>
          </a:xfrm>
          <a:prstGeom prst="rect">
            <a:avLst/>
          </a:prstGeom>
          <a:noFill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4495800"/>
            <a:ext cx="4901804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ML and heuristic trees are generally more accurate</a:t>
            </a:r>
            <a:endParaRPr lang="en-US" sz="24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55" y="1905000"/>
            <a:ext cx="9003746" cy="24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Always include reference sequences</a:t>
            </a:r>
          </a:p>
          <a:p>
            <a:pPr lvl="1"/>
            <a:r>
              <a:rPr lang="en-US" sz="2400" dirty="0" smtClean="0"/>
              <a:t>Help evaluate alignment</a:t>
            </a:r>
          </a:p>
          <a:p>
            <a:pPr lvl="1"/>
            <a:r>
              <a:rPr lang="en-US" sz="2400" dirty="0" smtClean="0"/>
              <a:t>For 16S rRNA genes, adding a type strains links phylogeny with taxonomy</a:t>
            </a:r>
          </a:p>
          <a:p>
            <a:r>
              <a:rPr lang="en-US" sz="2800" dirty="0" err="1" smtClean="0"/>
              <a:t>Outgroups</a:t>
            </a:r>
            <a:r>
              <a:rPr lang="en-US" sz="2800" dirty="0" smtClean="0"/>
              <a:t> help define direction of evolution</a:t>
            </a:r>
          </a:p>
          <a:p>
            <a:r>
              <a:rPr lang="en-US" sz="2800" dirty="0" smtClean="0"/>
              <a:t>More than 50 sequences are hard to analyze , visualize, and interpret</a:t>
            </a:r>
          </a:p>
          <a:p>
            <a:r>
              <a:rPr lang="en-US" sz="2800" dirty="0" smtClean="0"/>
              <a:t>If sequences are distant enough, all methods are accurate enough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to do if my tree is not good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Fingerprinting</a:t>
            </a:r>
          </a:p>
          <a:p>
            <a:endParaRPr lang="en-US" dirty="0" smtClean="0"/>
          </a:p>
          <a:p>
            <a:r>
              <a:rPr lang="en-US" dirty="0" smtClean="0"/>
              <a:t>Multi </a:t>
            </a:r>
            <a:r>
              <a:rPr lang="en-US" dirty="0" smtClean="0"/>
              <a:t>Locus strain typing (MLST) </a:t>
            </a:r>
          </a:p>
          <a:p>
            <a:pPr lvl="1"/>
            <a:r>
              <a:rPr lang="en-US" dirty="0" smtClean="0"/>
              <a:t>Strain level resolution</a:t>
            </a:r>
          </a:p>
          <a:p>
            <a:pPr lvl="1"/>
            <a:r>
              <a:rPr lang="en-US" dirty="0" smtClean="0"/>
              <a:t>Pick 7-8 genes that are not laterally transferred</a:t>
            </a:r>
          </a:p>
          <a:p>
            <a:endParaRPr lang="en-US" dirty="0" smtClean="0"/>
          </a:p>
          <a:p>
            <a:r>
              <a:rPr lang="en-US" dirty="0" smtClean="0"/>
              <a:t>Whole gene tree</a:t>
            </a:r>
          </a:p>
          <a:p>
            <a:pPr lvl="1"/>
            <a:r>
              <a:rPr lang="en-US" dirty="0" smtClean="0"/>
              <a:t>Average Nucleotide identity (ANI)</a:t>
            </a:r>
          </a:p>
          <a:p>
            <a:pPr lvl="1"/>
            <a:r>
              <a:rPr lang="en-US" dirty="0" smtClean="0"/>
              <a:t>Requires complete genomes</a:t>
            </a:r>
          </a:p>
          <a:p>
            <a:pPr lvl="1"/>
            <a:r>
              <a:rPr lang="en-US" dirty="0" smtClean="0"/>
              <a:t>Calculates identity among </a:t>
            </a:r>
            <a:r>
              <a:rPr lang="en-US" dirty="0" err="1" smtClean="0"/>
              <a:t>orthologous</a:t>
            </a:r>
            <a:r>
              <a:rPr lang="en-US" dirty="0" smtClean="0"/>
              <a:t> genes </a:t>
            </a:r>
          </a:p>
          <a:p>
            <a:pPr lvl="2"/>
            <a:r>
              <a:rPr lang="en-US" dirty="0" smtClean="0"/>
              <a:t>At least 30% amino acid identity and at least 70% </a:t>
            </a:r>
            <a:r>
              <a:rPr lang="en-US" dirty="0" err="1" smtClean="0"/>
              <a:t>alignable</a:t>
            </a:r>
            <a:r>
              <a:rPr lang="en-US" dirty="0" smtClean="0"/>
              <a:t> region)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429000" y="1600200"/>
            <a:ext cx="5181600" cy="4648200"/>
            <a:chOff x="533400" y="533400"/>
            <a:chExt cx="7920038" cy="5581650"/>
          </a:xfrm>
        </p:grpSpPr>
        <p:pic>
          <p:nvPicPr>
            <p:cNvPr id="2053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0563" y="742950"/>
              <a:ext cx="7762875" cy="537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/>
            <p:cNvCxnSpPr/>
            <p:nvPr/>
          </p:nvCxnSpPr>
          <p:spPr>
            <a:xfrm rot="10800000">
              <a:off x="1143064" y="1600480"/>
              <a:ext cx="152416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533400" y="533400"/>
              <a:ext cx="2133824" cy="9904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Burkholderia</a:t>
            </a:r>
            <a:r>
              <a:rPr lang="en-US" dirty="0" smtClean="0"/>
              <a:t> 16S rRNA tree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371600"/>
            <a:ext cx="2971800" cy="4754563"/>
          </a:xfrm>
        </p:spPr>
        <p:txBody>
          <a:bodyPr/>
          <a:lstStyle/>
          <a:p>
            <a:r>
              <a:rPr lang="en-US" dirty="0" smtClean="0"/>
              <a:t>16S rRNA tree</a:t>
            </a:r>
          </a:p>
          <a:p>
            <a:r>
              <a:rPr lang="en-US" dirty="0" smtClean="0"/>
              <a:t>Modified </a:t>
            </a:r>
            <a:r>
              <a:rPr lang="en-US" dirty="0" smtClean="0"/>
              <a:t>from </a:t>
            </a:r>
            <a:r>
              <a:rPr lang="en-US" dirty="0" err="1" smtClean="0"/>
              <a:t>Aizawas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2010</a:t>
            </a:r>
            <a:r>
              <a:rPr lang="en-US" i="1" dirty="0" smtClean="0"/>
              <a:t>.</a:t>
            </a:r>
            <a:r>
              <a:rPr lang="en-US" dirty="0" smtClean="0"/>
              <a:t>Int J </a:t>
            </a:r>
            <a:r>
              <a:rPr lang="en-US" dirty="0" err="1" smtClean="0"/>
              <a:t>Syst</a:t>
            </a:r>
            <a:r>
              <a:rPr lang="en-US" dirty="0" smtClean="0"/>
              <a:t> </a:t>
            </a:r>
            <a:r>
              <a:rPr lang="en-US" dirty="0" err="1" smtClean="0"/>
              <a:t>Evol</a:t>
            </a:r>
            <a:r>
              <a:rPr lang="en-US" dirty="0" smtClean="0"/>
              <a:t> </a:t>
            </a:r>
            <a:r>
              <a:rPr lang="en-US" dirty="0" err="1" smtClean="0"/>
              <a:t>Microbiol</a:t>
            </a:r>
            <a:r>
              <a:rPr lang="en-US" dirty="0" smtClean="0"/>
              <a:t>. 60:2036-41.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86200" y="1295400"/>
            <a:ext cx="4648200" cy="5029200"/>
            <a:chOff x="3429000" y="148226"/>
            <a:chExt cx="5264866" cy="5261974"/>
          </a:xfrm>
        </p:grpSpPr>
        <p:pic>
          <p:nvPicPr>
            <p:cNvPr id="307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214" b="19200"/>
            <a:stretch>
              <a:fillRect/>
            </a:stretch>
          </p:blipFill>
          <p:spPr bwMode="auto">
            <a:xfrm>
              <a:off x="3429000" y="148226"/>
              <a:ext cx="5264866" cy="526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7391013" y="1981644"/>
              <a:ext cx="839172" cy="609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4845" y="2361721"/>
              <a:ext cx="839172" cy="609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62512" y="3200511"/>
              <a:ext cx="991505" cy="7614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62512" y="2667093"/>
              <a:ext cx="837836" cy="609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1" dirty="0" err="1" smtClean="0"/>
              <a:t>Burkholderia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cenocepacia</a:t>
            </a:r>
            <a:r>
              <a:rPr lang="en-US" sz="2400" dirty="0" smtClean="0"/>
              <a:t> complex MLST </a:t>
            </a:r>
            <a:endParaRPr lang="en-US" sz="2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38200" y="1371600"/>
            <a:ext cx="3581400" cy="4754563"/>
          </a:xfrm>
        </p:spPr>
        <p:txBody>
          <a:bodyPr/>
          <a:lstStyle/>
          <a:p>
            <a:r>
              <a:rPr lang="en-US" dirty="0" smtClean="0"/>
              <a:t>MLST of seven genes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Vanlaere</a:t>
            </a:r>
            <a:r>
              <a:rPr lang="en-US" dirty="0" smtClean="0"/>
              <a:t> et al, 2008, </a:t>
            </a:r>
            <a:r>
              <a:rPr lang="nl-NL" dirty="0" smtClean="0"/>
              <a:t>Int.</a:t>
            </a:r>
            <a:r>
              <a:rPr lang="nl-NL" b="1" dirty="0" smtClean="0"/>
              <a:t>J. </a:t>
            </a:r>
            <a:r>
              <a:rPr lang="nl-NL" dirty="0" smtClean="0"/>
              <a:t>Syst.Evo. Microbio,</a:t>
            </a:r>
            <a:r>
              <a:rPr lang="en-US" dirty="0" smtClean="0"/>
              <a:t> 58:580–1590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phylogeny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6142037"/>
            <a:ext cx="7848600" cy="334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Konstantinidis and Tiedje 2004. </a:t>
            </a:r>
            <a:r>
              <a:rPr lang="fr-FR" sz="1600" dirty="0" smtClean="0"/>
              <a:t>Phil. </a:t>
            </a:r>
            <a:r>
              <a:rPr lang="fr-FR" sz="1600" dirty="0" err="1" smtClean="0"/>
              <a:t>Trans</a:t>
            </a:r>
            <a:r>
              <a:rPr lang="fr-FR" sz="1600" dirty="0" smtClean="0"/>
              <a:t>. R. Soc. B (2006) 361, 1929–1940</a:t>
            </a:r>
            <a:endParaRPr lang="en-US" sz="1600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 l="4348" t="3386" r="2174" b="1820"/>
          <a:stretch>
            <a:fillRect/>
          </a:stretch>
        </p:blipFill>
        <p:spPr bwMode="auto">
          <a:xfrm>
            <a:off x="1066800" y="1295400"/>
            <a:ext cx="7086600" cy="461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upload.wikimedia.org/wikipedia/commons/3/33/Stan_the_Trex_at_Manchester_Muse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56139"/>
            <a:ext cx="2514600" cy="3958661"/>
          </a:xfrm>
          <a:prstGeom prst="rect">
            <a:avLst/>
          </a:prstGeom>
          <a:noFill/>
        </p:spPr>
      </p:pic>
      <p:pic>
        <p:nvPicPr>
          <p:cNvPr id="36866" name="Picture 2" descr="File:Female p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1656427" cy="2209800"/>
          </a:xfrm>
          <a:prstGeom prst="rect">
            <a:avLst/>
          </a:prstGeom>
          <a:noFill/>
        </p:spPr>
      </p:pic>
      <p:pic>
        <p:nvPicPr>
          <p:cNvPr id="7" name="Picture 2" descr="File:Zebrafisch.jpg"/>
          <p:cNvPicPr>
            <a:picLocks noChangeAspect="1" noChangeArrowheads="1"/>
          </p:cNvPicPr>
          <p:nvPr/>
        </p:nvPicPr>
        <p:blipFill>
          <a:blip r:embed="rId4" cstate="print"/>
          <a:srcRect l="10611" b="16667"/>
          <a:stretch>
            <a:fillRect/>
          </a:stretch>
        </p:blipFill>
        <p:spPr bwMode="auto">
          <a:xfrm>
            <a:off x="1447800" y="5047284"/>
            <a:ext cx="2895601" cy="1288984"/>
          </a:xfrm>
          <a:prstGeom prst="rect">
            <a:avLst/>
          </a:prstGeom>
          <a:noFill/>
        </p:spPr>
      </p:pic>
      <p:pic>
        <p:nvPicPr>
          <p:cNvPr id="36868" name="Picture 4" descr="File:Monodelphis domestic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6293" y="1905000"/>
            <a:ext cx="2416097" cy="1981200"/>
          </a:xfrm>
          <a:prstGeom prst="rect">
            <a:avLst/>
          </a:prstGeom>
          <a:noFill/>
        </p:spPr>
      </p:pic>
      <p:pic>
        <p:nvPicPr>
          <p:cNvPr id="36872" name="Picture 8" descr="File:Xenopus tropicalis02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4724400"/>
            <a:ext cx="2743200" cy="185508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0" y="3962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Gallus </a:t>
            </a:r>
            <a:r>
              <a:rPr lang="en-US" b="1" i="1" dirty="0" err="1" smtClean="0"/>
              <a:t>gallus</a:t>
            </a:r>
            <a:endParaRPr lang="en-US" b="1" i="1" dirty="0"/>
          </a:p>
        </p:txBody>
      </p:sp>
      <p:sp>
        <p:nvSpPr>
          <p:cNvPr id="12" name="Rectangle 11"/>
          <p:cNvSpPr/>
          <p:nvPr/>
        </p:nvSpPr>
        <p:spPr>
          <a:xfrm>
            <a:off x="2209800" y="6488668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/>
              <a:t>Danio</a:t>
            </a:r>
            <a:r>
              <a:rPr lang="en-US" b="1" i="1" dirty="0" smtClean="0"/>
              <a:t> </a:t>
            </a:r>
            <a:r>
              <a:rPr lang="en-US" b="1" i="1" dirty="0" err="1" smtClean="0"/>
              <a:t>rerio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77000" y="3897868"/>
            <a:ext cx="244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Monodelphis</a:t>
            </a:r>
            <a:r>
              <a:rPr lang="en-US" dirty="0" smtClean="0"/>
              <a:t> </a:t>
            </a:r>
            <a:r>
              <a:rPr lang="en-US" dirty="0" err="1" smtClean="0"/>
              <a:t>domestica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15000" y="6553200"/>
            <a:ext cx="1932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/>
              <a:t>Xenopus</a:t>
            </a:r>
            <a:r>
              <a:rPr lang="en-US" b="1" i="1" dirty="0" smtClean="0"/>
              <a:t> </a:t>
            </a:r>
            <a:r>
              <a:rPr lang="en-US" b="1" i="1" dirty="0" err="1" smtClean="0"/>
              <a:t>tropicalis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191000" y="4114800"/>
            <a:ext cx="668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T. </a:t>
            </a:r>
            <a:r>
              <a:rPr lang="en-US" i="1" dirty="0" err="1" smtClean="0"/>
              <a:t>rex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hit = collagen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848600" cy="1676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 G V Q -  P </a:t>
            </a:r>
            <a:r>
              <a:rPr lang="en-US" sz="2000" dirty="0" err="1" smtClean="0"/>
              <a:t>P</a:t>
            </a:r>
            <a:r>
              <a:rPr lang="en-US" sz="2000" dirty="0" smtClean="0"/>
              <a:t> G P Q G P R 	</a:t>
            </a:r>
            <a:r>
              <a:rPr lang="en-US" sz="2000" i="1" dirty="0" err="1" smtClean="0"/>
              <a:t>Tyronosaur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rex</a:t>
            </a:r>
            <a:r>
              <a:rPr lang="en-US" sz="2000" i="1" dirty="0" smtClean="0"/>
              <a:t>		</a:t>
            </a:r>
            <a:r>
              <a:rPr lang="en-US" sz="2000" dirty="0" smtClean="0"/>
              <a:t>(92</a:t>
            </a:r>
            <a:r>
              <a:rPr lang="en-US" sz="2000" dirty="0" smtClean="0"/>
              <a:t>%)</a:t>
            </a:r>
          </a:p>
          <a:p>
            <a:pPr>
              <a:buNone/>
            </a:pPr>
            <a:r>
              <a:rPr lang="en-US" sz="2000" dirty="0" smtClean="0"/>
              <a:t> G V Q G P </a:t>
            </a:r>
            <a:r>
              <a:rPr lang="en-US" sz="2000" dirty="0" err="1" smtClean="0"/>
              <a:t>P</a:t>
            </a:r>
            <a:r>
              <a:rPr lang="en-US" sz="2000" dirty="0" smtClean="0"/>
              <a:t> G P Q G P R	 Chicken		(91%)</a:t>
            </a:r>
          </a:p>
          <a:p>
            <a:pPr>
              <a:buNone/>
            </a:pPr>
            <a:r>
              <a:rPr lang="en-US" sz="2000" dirty="0" smtClean="0"/>
              <a:t>   - V Q R  P </a:t>
            </a:r>
            <a:r>
              <a:rPr lang="en-US" sz="2000" dirty="0" err="1" smtClean="0"/>
              <a:t>P</a:t>
            </a:r>
            <a:r>
              <a:rPr lang="en-US" sz="2000" dirty="0" smtClean="0"/>
              <a:t> G P Q G P R 	Zebra fish		(91%)</a:t>
            </a:r>
          </a:p>
          <a:p>
            <a:pPr>
              <a:buNone/>
            </a:pPr>
            <a:r>
              <a:rPr lang="en-US" sz="2000" dirty="0" smtClean="0"/>
              <a:t> </a:t>
            </a:r>
            <a:r>
              <a:rPr lang="en-US" sz="2000" dirty="0" smtClean="0"/>
              <a:t>G A Q G P </a:t>
            </a:r>
            <a:r>
              <a:rPr lang="en-US" sz="2000" dirty="0" err="1" smtClean="0"/>
              <a:t>P</a:t>
            </a:r>
            <a:r>
              <a:rPr lang="en-US" sz="2000" dirty="0" smtClean="0"/>
              <a:t> G P Q G P R	</a:t>
            </a:r>
            <a:r>
              <a:rPr lang="en-US" sz="2000" dirty="0" err="1" smtClean="0"/>
              <a:t>Wester</a:t>
            </a:r>
            <a:r>
              <a:rPr lang="en-US" sz="2000" dirty="0" smtClean="0"/>
              <a:t> clawed frog	(84</a:t>
            </a:r>
            <a:r>
              <a:rPr lang="en-US" sz="2000" dirty="0" smtClean="0"/>
              <a:t>%)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alignments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1600200"/>
            <a:ext cx="3124200" cy="838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 I S  </a:t>
            </a:r>
            <a:r>
              <a:rPr lang="en-US" sz="1600" b="1" dirty="0" err="1" smtClean="0"/>
              <a:t>S</a:t>
            </a:r>
            <a:r>
              <a:rPr lang="en-US" sz="1600" b="1" dirty="0" smtClean="0"/>
              <a:t>  E  Q  U  E  N C  E</a:t>
            </a:r>
          </a:p>
          <a:p>
            <a:pPr>
              <a:buNone/>
            </a:pPr>
            <a:r>
              <a:rPr lang="en-US" sz="1600" b="1" dirty="0" smtClean="0"/>
              <a:t>|  |   </a:t>
            </a:r>
            <a:r>
              <a:rPr lang="en-US" sz="1600" b="1" dirty="0" smtClean="0"/>
              <a:t>     </a:t>
            </a:r>
            <a:r>
              <a:rPr lang="en-US" sz="1600" b="1" dirty="0" smtClean="0"/>
              <a:t>|  |   | </a:t>
            </a:r>
            <a:r>
              <a:rPr lang="en-US" sz="1600" b="1" dirty="0" smtClean="0"/>
              <a:t>|  </a:t>
            </a:r>
            <a:r>
              <a:rPr lang="en-US" sz="1600" b="1" dirty="0" smtClean="0"/>
              <a:t>|  |  |  |</a:t>
            </a:r>
          </a:p>
          <a:p>
            <a:pPr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A </a:t>
            </a:r>
            <a:r>
              <a:rPr lang="en-US" sz="1600" dirty="0" smtClean="0"/>
              <a:t>T  </a:t>
            </a:r>
            <a:r>
              <a:rPr lang="en-US" sz="1600" b="1" dirty="0" smtClean="0"/>
              <a:t>S  E  Q  U  E  N  C  E</a:t>
            </a:r>
            <a:endParaRPr lang="en-US" sz="1600" b="1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914400" y="1600200"/>
            <a:ext cx="42672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1.   THISSEQUENCE</a:t>
            </a:r>
          </a:p>
          <a:p>
            <a:pPr>
              <a:buNone/>
            </a:pPr>
            <a:r>
              <a:rPr lang="en-US" sz="2400" dirty="0" smtClean="0"/>
              <a:t>2.   THATSEQUENCE</a:t>
            </a:r>
            <a:endParaRPr lang="en-US" sz="2400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4294967295"/>
          </p:nvPr>
        </p:nvSpPr>
        <p:spPr>
          <a:xfrm>
            <a:off x="5410200" y="5181600"/>
            <a:ext cx="42672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 I S I S </a:t>
            </a:r>
            <a:r>
              <a:rPr lang="en-US" sz="1600" b="1" dirty="0" smtClean="0"/>
              <a:t>A</a:t>
            </a:r>
            <a:r>
              <a:rPr lang="en-US" sz="1600" dirty="0" smtClean="0"/>
              <a:t>  -  </a:t>
            </a:r>
            <a:r>
              <a:rPr lang="en-US" sz="1600" b="1" dirty="0" smtClean="0"/>
              <a:t>S  E  Q  U  E  N C  E</a:t>
            </a:r>
          </a:p>
          <a:p>
            <a:pPr>
              <a:buNone/>
            </a:pPr>
            <a:r>
              <a:rPr lang="en-US" sz="1600" b="1" dirty="0" smtClean="0"/>
              <a:t>|  |           </a:t>
            </a:r>
            <a:r>
              <a:rPr lang="en-US" sz="1600" b="1" dirty="0" smtClean="0"/>
              <a:t>|     </a:t>
            </a:r>
            <a:r>
              <a:rPr lang="en-US" sz="1600" b="1" dirty="0" smtClean="0"/>
              <a:t>|  |   |  | </a:t>
            </a:r>
            <a:r>
              <a:rPr lang="en-US" sz="1600" b="1" dirty="0" smtClean="0"/>
              <a:t>|  </a:t>
            </a:r>
            <a:r>
              <a:rPr lang="en-US" sz="1600" b="1" dirty="0" smtClean="0"/>
              <a:t>|  |  |</a:t>
            </a:r>
          </a:p>
          <a:p>
            <a:pPr>
              <a:buNone/>
            </a:pPr>
            <a:r>
              <a:rPr lang="en-US" sz="1600" b="1" dirty="0" smtClean="0"/>
              <a:t>T  H</a:t>
            </a:r>
            <a:r>
              <a:rPr lang="en-US" sz="1600" dirty="0" smtClean="0"/>
              <a:t>  - - -  - </a:t>
            </a:r>
            <a:r>
              <a:rPr lang="en-US" sz="1600" b="1" dirty="0" smtClean="0"/>
              <a:t>A</a:t>
            </a:r>
            <a:r>
              <a:rPr lang="en-US" sz="1600" dirty="0" smtClean="0"/>
              <a:t>  T </a:t>
            </a:r>
            <a:r>
              <a:rPr lang="en-US" sz="1600" b="1" dirty="0" smtClean="0"/>
              <a:t>S  E  Q  U  E  N C  E</a:t>
            </a:r>
            <a:endParaRPr lang="en-US" sz="16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4294967295"/>
          </p:nvPr>
        </p:nvSpPr>
        <p:spPr>
          <a:xfrm>
            <a:off x="914400" y="3429000"/>
            <a:ext cx="4267200" cy="121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1.   THIS</a:t>
            </a:r>
            <a:r>
              <a:rPr lang="en-US" sz="2400" u="sng" dirty="0" smtClean="0"/>
              <a:t>ISA</a:t>
            </a:r>
            <a:r>
              <a:rPr lang="en-US" sz="2400" dirty="0" smtClean="0"/>
              <a:t>SEQUENCE</a:t>
            </a:r>
          </a:p>
          <a:p>
            <a:pPr>
              <a:buNone/>
            </a:pPr>
            <a:r>
              <a:rPr lang="en-US" sz="2400" dirty="0" smtClean="0"/>
              <a:t>2.   THATSEQUENCE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4294967295"/>
          </p:nvPr>
        </p:nvSpPr>
        <p:spPr>
          <a:xfrm>
            <a:off x="5486400" y="3429000"/>
            <a:ext cx="4648200" cy="1219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b="1" dirty="0" smtClean="0"/>
              <a:t>T H</a:t>
            </a:r>
            <a:r>
              <a:rPr lang="en-US" sz="1600" dirty="0" smtClean="0"/>
              <a:t> I  S  </a:t>
            </a:r>
            <a:r>
              <a:rPr lang="en-US" sz="1600" u="sng" dirty="0" smtClean="0"/>
              <a:t>I  S A</a:t>
            </a:r>
            <a:r>
              <a:rPr lang="en-US" sz="1600" dirty="0" smtClean="0"/>
              <a:t>  S </a:t>
            </a:r>
            <a:r>
              <a:rPr lang="en-US" sz="1600" b="1" dirty="0" smtClean="0"/>
              <a:t> E</a:t>
            </a:r>
            <a:r>
              <a:rPr lang="en-US" sz="1600" dirty="0" smtClean="0"/>
              <a:t>  Q U </a:t>
            </a:r>
            <a:r>
              <a:rPr lang="en-US" sz="1600" b="1" dirty="0" smtClean="0"/>
              <a:t>E</a:t>
            </a:r>
            <a:r>
              <a:rPr lang="en-US" sz="1600" dirty="0" smtClean="0"/>
              <a:t> N C E</a:t>
            </a:r>
          </a:p>
          <a:p>
            <a:pPr>
              <a:buNone/>
            </a:pPr>
            <a:r>
              <a:rPr lang="en-US" sz="1600" b="1" dirty="0" smtClean="0"/>
              <a:t>| |                    </a:t>
            </a:r>
            <a:r>
              <a:rPr lang="en-US" sz="1600" b="1" dirty="0" smtClean="0"/>
              <a:t> |         </a:t>
            </a:r>
            <a:r>
              <a:rPr lang="en-US" sz="1600" b="1" dirty="0" smtClean="0"/>
              <a:t>|</a:t>
            </a:r>
          </a:p>
          <a:p>
            <a:pPr>
              <a:buNone/>
            </a:pPr>
            <a:r>
              <a:rPr lang="en-US" sz="1600" b="1" dirty="0" smtClean="0"/>
              <a:t>T H</a:t>
            </a:r>
            <a:r>
              <a:rPr lang="en-US" sz="1600" dirty="0" smtClean="0"/>
              <a:t> A T S  E Q U </a:t>
            </a:r>
            <a:r>
              <a:rPr lang="en-US" sz="1600" b="1" dirty="0" smtClean="0"/>
              <a:t>E</a:t>
            </a:r>
            <a:r>
              <a:rPr lang="en-US" sz="1600" dirty="0" smtClean="0"/>
              <a:t>  N  C </a:t>
            </a:r>
            <a:r>
              <a:rPr lang="en-US" sz="1600" b="1" dirty="0" smtClean="0"/>
              <a:t>E</a:t>
            </a:r>
            <a:endParaRPr lang="en-US" sz="1600" b="1" dirty="0"/>
          </a:p>
        </p:txBody>
      </p:sp>
      <p:sp>
        <p:nvSpPr>
          <p:cNvPr id="11" name="Right Arrow 10"/>
          <p:cNvSpPr/>
          <p:nvPr/>
        </p:nvSpPr>
        <p:spPr>
          <a:xfrm>
            <a:off x="4191000" y="190500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191000" y="373380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6896100" y="47625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Evaluating alignments – Substitution matrices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Shows values proportional to probability that an amino acid 1 mutates into amino acid 2</a:t>
            </a:r>
          </a:p>
          <a:p>
            <a:r>
              <a:rPr lang="en-US" sz="2000" dirty="0" smtClean="0"/>
              <a:t>Positive values if </a:t>
            </a:r>
            <a:r>
              <a:rPr lang="en-US" sz="2000" dirty="0" err="1" smtClean="0"/>
              <a:t>aminoacids</a:t>
            </a:r>
            <a:r>
              <a:rPr lang="en-US" sz="2000" dirty="0" smtClean="0"/>
              <a:t> are chemically similar. Negative values indicates changes in chemistry.</a:t>
            </a:r>
          </a:p>
          <a:p>
            <a:pPr lvl="1"/>
            <a:endParaRPr lang="en-US" sz="1800" dirty="0" smtClean="0">
              <a:solidFill>
                <a:prstClr val="black"/>
              </a:solidFill>
            </a:endParaRPr>
          </a:p>
          <a:p>
            <a:pPr lvl="1"/>
            <a:r>
              <a:rPr lang="en-US" sz="1800" dirty="0" smtClean="0">
                <a:solidFill>
                  <a:prstClr val="black"/>
                </a:solidFill>
              </a:rPr>
              <a:t>PAM matrix (1978)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Based on global alignments of 71 protein “</a:t>
            </a:r>
            <a:r>
              <a:rPr lang="en-US" dirty="0" err="1" smtClean="0">
                <a:solidFill>
                  <a:prstClr val="black"/>
                </a:solidFill>
              </a:rPr>
              <a:t>superfamilies</a:t>
            </a:r>
            <a:r>
              <a:rPr lang="en-US" dirty="0" smtClean="0">
                <a:solidFill>
                  <a:prstClr val="black"/>
                </a:solidFill>
              </a:rPr>
              <a:t>”</a:t>
            </a:r>
          </a:p>
          <a:p>
            <a:pPr lvl="1"/>
            <a:r>
              <a:rPr lang="en-US" sz="1800" dirty="0" smtClean="0">
                <a:solidFill>
                  <a:prstClr val="black"/>
                </a:solidFill>
              </a:rPr>
              <a:t>BLOSUM matrix (1992)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</a:rPr>
              <a:t>Based on local alignments of bigger dataset, includes more distant proteins</a:t>
            </a:r>
          </a:p>
          <a:p>
            <a:pPr lvl="2"/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Gaps are also scored, penalty for gap opening and extensions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Scoring alignment with substitution matrix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4600" y="1371601"/>
            <a:ext cx="4267200" cy="175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 smtClean="0"/>
              <a:t>T  H</a:t>
            </a:r>
            <a:r>
              <a:rPr lang="en-US" sz="1800" dirty="0" smtClean="0"/>
              <a:t>  I S  </a:t>
            </a:r>
            <a:r>
              <a:rPr lang="en-US" sz="1800" b="1" dirty="0" err="1" smtClean="0"/>
              <a:t>S</a:t>
            </a:r>
            <a:r>
              <a:rPr lang="en-US" sz="1800" b="1" dirty="0" smtClean="0"/>
              <a:t>  E  Q  U  E  N C  E</a:t>
            </a:r>
          </a:p>
          <a:p>
            <a:pPr>
              <a:buNone/>
            </a:pPr>
            <a:r>
              <a:rPr lang="en-US" sz="1800" b="1" dirty="0" smtClean="0"/>
              <a:t>|  |      </a:t>
            </a:r>
            <a:r>
              <a:rPr lang="en-US" sz="1800" b="1" dirty="0" smtClean="0"/>
              <a:t> </a:t>
            </a:r>
            <a:r>
              <a:rPr lang="en-US" sz="1800" b="1" dirty="0" smtClean="0"/>
              <a:t>|  | </a:t>
            </a:r>
            <a:r>
              <a:rPr lang="en-US" sz="1800" b="1" dirty="0" smtClean="0"/>
              <a:t> </a:t>
            </a:r>
            <a:r>
              <a:rPr lang="en-US" sz="1800" b="1" dirty="0" smtClean="0"/>
              <a:t>|  |   |  |  |  |</a:t>
            </a:r>
          </a:p>
          <a:p>
            <a:pPr>
              <a:buNone/>
            </a:pPr>
            <a:r>
              <a:rPr lang="en-US" sz="1800" b="1" dirty="0" smtClean="0"/>
              <a:t>T  H</a:t>
            </a:r>
            <a:r>
              <a:rPr lang="en-US" sz="1800" dirty="0" smtClean="0"/>
              <a:t> A T </a:t>
            </a:r>
            <a:r>
              <a:rPr lang="en-US" sz="1800" b="1" dirty="0" smtClean="0"/>
              <a:t>S  E  Q  U  E  N  C  E</a:t>
            </a:r>
          </a:p>
          <a:p>
            <a:pPr>
              <a:buNone/>
            </a:pPr>
            <a:r>
              <a:rPr lang="en-US" sz="1800" b="1" dirty="0" smtClean="0"/>
              <a:t>5  8 -1 </a:t>
            </a:r>
            <a:r>
              <a:rPr lang="en-US" sz="1800" b="1" dirty="0" smtClean="0"/>
              <a:t>14  </a:t>
            </a:r>
            <a:r>
              <a:rPr lang="en-US" sz="1800" b="1" dirty="0" smtClean="0"/>
              <a:t>5  5  0   5  6   </a:t>
            </a:r>
            <a:r>
              <a:rPr lang="en-US" sz="1800" b="1" dirty="0" smtClean="0"/>
              <a:t>9  </a:t>
            </a:r>
            <a:r>
              <a:rPr lang="en-US" sz="1800" b="1" dirty="0" smtClean="0"/>
              <a:t>5 = 52</a:t>
            </a:r>
            <a:endParaRPr lang="en-US" sz="18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1200" y="2895600"/>
            <a:ext cx="5143500" cy="3505200"/>
            <a:chOff x="685800" y="1524000"/>
            <a:chExt cx="7734300" cy="4419600"/>
          </a:xfrm>
        </p:grpSpPr>
        <p:pic>
          <p:nvPicPr>
            <p:cNvPr id="8" name="Picture 2" descr="http://www-users.math.umd.edu/~poorani/sampletalk/BLOSUM6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5800" y="1524000"/>
              <a:ext cx="7734300" cy="4419600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1752600" y="2133600"/>
              <a:ext cx="4572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95800" y="3810000"/>
              <a:ext cx="3810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8400" y="4648200"/>
              <a:ext cx="3810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71600" y="2133600"/>
              <a:ext cx="3810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10000" y="3429000"/>
              <a:ext cx="3810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3581400"/>
              <a:ext cx="3810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4200" y="2971800"/>
              <a:ext cx="4572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66800" y="1752600"/>
              <a:ext cx="3048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eli</Template>
  <TotalTime>5327</TotalTime>
  <Words>3521</Words>
  <Application>Microsoft Office PowerPoint</Application>
  <PresentationFormat>On-screen Show (4:3)</PresentationFormat>
  <Paragraphs>1357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eli</vt:lpstr>
      <vt:lpstr>Worksheet</vt:lpstr>
      <vt:lpstr>Alignments and phylogenetic trees</vt:lpstr>
      <vt:lpstr>Intro</vt:lpstr>
      <vt:lpstr>Nucleotide vs. protein alignment</vt:lpstr>
      <vt:lpstr>Protein from a 68-million-year-old T. rex</vt:lpstr>
      <vt:lpstr>Slide 5</vt:lpstr>
      <vt:lpstr>Best hit = collagen</vt:lpstr>
      <vt:lpstr>How alignments work</vt:lpstr>
      <vt:lpstr>Evaluating alignments – Substitution matrices</vt:lpstr>
      <vt:lpstr>Scoring alignment with substitution matrix</vt:lpstr>
      <vt:lpstr>How do we get to the alignment</vt:lpstr>
      <vt:lpstr>How do we get to the alignment</vt:lpstr>
      <vt:lpstr>How do we get to the alignment</vt:lpstr>
      <vt:lpstr>How do we get to the alignment</vt:lpstr>
      <vt:lpstr>Parameters chosen are relevant to final alignment</vt:lpstr>
      <vt:lpstr>Global alignments are not always desired Local alignment algorithm: Smith-Waterman</vt:lpstr>
      <vt:lpstr>Local alignment </vt:lpstr>
      <vt:lpstr>BLOSUM matrices</vt:lpstr>
      <vt:lpstr>How good is the alignment?</vt:lpstr>
      <vt:lpstr>Randomization test: scramble a sequence </vt:lpstr>
      <vt:lpstr>Multiple sequence alignment</vt:lpstr>
      <vt:lpstr>ClustalW scheme</vt:lpstr>
      <vt:lpstr>MUSCLE is a better aligner</vt:lpstr>
      <vt:lpstr>MUSCLE scheme</vt:lpstr>
      <vt:lpstr>Human beta hemoglobin variants</vt:lpstr>
      <vt:lpstr>Summary alignment</vt:lpstr>
      <vt:lpstr>Phylogenetic analysis </vt:lpstr>
      <vt:lpstr>Algorithmic or  distance-based</vt:lpstr>
      <vt:lpstr>Evolutionary models</vt:lpstr>
      <vt:lpstr>How reliable is my tree</vt:lpstr>
      <vt:lpstr>Distance based trees</vt:lpstr>
      <vt:lpstr>Slide 31</vt:lpstr>
      <vt:lpstr>Maximum parsimony trees</vt:lpstr>
      <vt:lpstr>Slide 33</vt:lpstr>
      <vt:lpstr> A consensus tree condenses branches not supported by a given consensus threshold </vt:lpstr>
      <vt:lpstr>Maximum likehood</vt:lpstr>
      <vt:lpstr>Slide 36</vt:lpstr>
      <vt:lpstr>Bayesian tree</vt:lpstr>
      <vt:lpstr>What method is best?</vt:lpstr>
      <vt:lpstr>Accuracy depends on tree topology</vt:lpstr>
      <vt:lpstr>ML and heuristic trees are generally more accurate</vt:lpstr>
      <vt:lpstr>Tips</vt:lpstr>
      <vt:lpstr>What to do if my tree is not good enough</vt:lpstr>
      <vt:lpstr>Burkholderia 16S rRNA tree</vt:lpstr>
      <vt:lpstr>Burkholderia cenocepacia complex MLST </vt:lpstr>
      <vt:lpstr>Whole genome phylogeny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Alineamientos y arboles filogeneticos</dc:title>
  <dc:creator>Erick</dc:creator>
  <cp:lastModifiedBy>Erick Cardenas</cp:lastModifiedBy>
  <cp:revision>271</cp:revision>
  <dcterms:created xsi:type="dcterms:W3CDTF">2006-08-16T00:00:00Z</dcterms:created>
  <dcterms:modified xsi:type="dcterms:W3CDTF">2011-03-25T20:36:58Z</dcterms:modified>
</cp:coreProperties>
</file>